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4" r:id="rId4"/>
    <p:sldId id="267" r:id="rId5"/>
    <p:sldId id="268" r:id="rId6"/>
    <p:sldId id="271" r:id="rId7"/>
    <p:sldId id="270" r:id="rId8"/>
    <p:sldId id="272" r:id="rId9"/>
    <p:sldId id="273" r:id="rId10"/>
    <p:sldId id="274" r:id="rId11"/>
    <p:sldId id="278" r:id="rId12"/>
    <p:sldId id="277" r:id="rId13"/>
    <p:sldId id="257" r:id="rId14"/>
    <p:sldId id="258" r:id="rId15"/>
    <p:sldId id="259" r:id="rId16"/>
    <p:sldId id="275" r:id="rId17"/>
    <p:sldId id="260" r:id="rId18"/>
    <p:sldId id="276" r:id="rId19"/>
    <p:sldId id="261" r:id="rId20"/>
    <p:sldId id="265" r:id="rId21"/>
    <p:sldId id="266" r:id="rId22"/>
    <p:sldId id="269" r:id="rId2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DB9"/>
    <a:srgbClr val="007EB9"/>
    <a:srgbClr val="007AB4"/>
    <a:srgbClr val="0064B4"/>
    <a:srgbClr val="76D6FF"/>
    <a:srgbClr val="00FB92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6333"/>
  </p:normalViewPr>
  <p:slideViewPr>
    <p:cSldViewPr snapToGrid="0" snapToObjects="1">
      <p:cViewPr>
        <p:scale>
          <a:sx n="80" d="100"/>
          <a:sy n="80" d="100"/>
        </p:scale>
        <p:origin x="3216" y="1344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0575F-E851-594C-AA87-61909A23670B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AE0F7-D08A-6F40-9650-145D752DCE4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24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446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509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197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988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580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805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007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683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36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829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NL" dirty="0"/>
              <a:t>omains = fields (bordiau)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AE0F7-D08A-6F40-9650-145D752DCE44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224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DAC2-85BB-E845-9C70-B72B30522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12A5E-F953-544D-BDDC-343697F1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D8ACB-CDA3-774E-B59A-2A7CC2D7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F7D0B-8563-9A43-B6B6-C569B6E0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62940-61C4-0F4F-B5C0-6727C96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764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52B3-E185-1148-B254-EED91221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15E15-B5D9-0F40-ABF9-CEE0359CE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FF58-263F-BF40-BC13-559A87EC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85097-EFF8-1E46-BD8F-7E875EF2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A00D-F3C8-EB43-9AF7-9D503EC7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801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1EF08-2F67-834B-A6AC-9F8C39CB9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66F90-42C9-004A-B595-70C99AA3E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F629-A638-6D4C-B1A5-7827FA90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A25B8-63B2-2A45-956D-8AD44580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F30F7-E094-D14C-B547-DBC14C53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407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192F-FDA3-644D-B48A-50249B16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58FD-94C7-654C-88E3-6061AD91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4020D-14BB-9D49-89CC-477E762A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D2795-A526-CF4E-B642-35E6D191D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6148-B955-E244-91D2-DB66F21F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538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09CF-F82F-1747-81D6-65ED277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91AFC-1AD2-1B40-B950-C6581181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3EED7-CB0B-AD4C-A79C-29438FC6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53E9-3875-F44A-A103-E5DDD77F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8E34-FC31-B34D-B5A7-65D69E92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725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5B3E-B6C2-2948-ADBA-DBE8FC29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D981-66E2-994C-844E-BD0D99D9C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C9A01-BC69-8A4C-AC52-7B8EFA545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8EA1A-36D6-B44A-880E-C46C9D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4317F-3AC2-1543-B639-5B5F6EC1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1D8A8-E3AA-7F4D-92F2-A996A03A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579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7442-E6F4-274C-A7CC-0F82C340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565D6-EE0D-B64C-A97E-DCA293AC6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DF38A-94A5-1D41-915E-1A88EB6C5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297A6-41D6-9249-BBC7-DCC7742AC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A710C-0B66-EC4A-9244-6C8B41115E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BDEA1-B135-DC45-9066-45369BCE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67CCB-FAA6-E146-BD73-F6DA9BB2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6B723-0AE7-A946-B05E-57CD399E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61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F0BF-F170-EE49-9417-DBE32871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99A16-AD2B-6746-B333-AE6FB453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E8FF5-3172-EC4C-A0F7-76064C76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4974A-2619-E44F-8BAF-6D5A0409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101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76394-8C64-CC43-9CC5-C5906D0E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320F7-8A74-DE42-B0AA-FACCB8431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5BDDC-B936-FC45-88A1-B77B1568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4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D076-A7AA-6D40-8467-8ADA15E7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5926F-4B8E-5842-854C-67F3222A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D65A7-4990-1140-AB95-0E427F5FD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8F493-D971-D146-ADCA-555CE1B6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32EF6-7396-FD4B-86A7-BB6ADB54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CEAEE-5DA9-A44E-B83B-C7BD281A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45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017E-BFB4-034D-A226-8177E1A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9B035C-B769-444B-9CAE-D48CAE3D7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D819E-14ED-F947-B93F-5F6C5416A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0F923-4CEE-FE41-9432-2DF2FE8C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3EBA-D73A-8641-930E-E6EEDD91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162FE-1F46-0240-BE8F-5B894D22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74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1DE8B4-88E5-644E-9F7D-98691BD7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9D5D9-850B-DE46-941D-4C011C299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56E9B-51C8-9146-B2EC-196A73D20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BDD7-0FFF-224F-93F5-A9649676B507}" type="datetimeFigureOut">
              <a:rPr lang="en-NL" smtClean="0"/>
              <a:t>07/12/2020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E36E-68A1-0846-95D5-676D14D18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498E3-E59E-EF43-A41F-725B5AE97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AB44-4B2F-8E40-83DD-C8EF1176B58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73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BBAC5A-4240-5B49-8EE4-3091A60C1B56}"/>
              </a:ext>
            </a:extLst>
          </p:cNvPr>
          <p:cNvSpPr/>
          <p:nvPr/>
        </p:nvSpPr>
        <p:spPr>
          <a:xfrm>
            <a:off x="2017823" y="883762"/>
            <a:ext cx="2318993" cy="5090475"/>
          </a:xfrm>
          <a:prstGeom prst="roundRect">
            <a:avLst>
              <a:gd name="adj" fmla="val 60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4AD23-DA2E-6745-A231-99FA24EE9C2F}"/>
              </a:ext>
            </a:extLst>
          </p:cNvPr>
          <p:cNvSpPr txBox="1"/>
          <p:nvPr/>
        </p:nvSpPr>
        <p:spPr>
          <a:xfrm>
            <a:off x="2538362" y="996884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latin typeface="Times" pitchFamily="2" charset="0"/>
              </a:rPr>
              <a:t>Migrant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90726D-1C5A-ED4B-926C-83A050338A2F}"/>
              </a:ext>
            </a:extLst>
          </p:cNvPr>
          <p:cNvSpPr/>
          <p:nvPr/>
        </p:nvSpPr>
        <p:spPr>
          <a:xfrm>
            <a:off x="5007916" y="883762"/>
            <a:ext cx="2318993" cy="5090475"/>
          </a:xfrm>
          <a:prstGeom prst="roundRect">
            <a:avLst>
              <a:gd name="adj" fmla="val 60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FF898E-2C73-6943-A4BB-A4B98EEA6720}"/>
              </a:ext>
            </a:extLst>
          </p:cNvPr>
          <p:cNvSpPr txBox="1"/>
          <p:nvPr/>
        </p:nvSpPr>
        <p:spPr>
          <a:xfrm>
            <a:off x="5553301" y="99688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2400" b="1" dirty="0">
                <a:latin typeface="Times" pitchFamily="2" charset="0"/>
              </a:rPr>
              <a:t>Domain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A6059C3-73FC-804B-9CBD-8F86B85D5C7F}"/>
              </a:ext>
            </a:extLst>
          </p:cNvPr>
          <p:cNvSpPr/>
          <p:nvPr/>
        </p:nvSpPr>
        <p:spPr>
          <a:xfrm>
            <a:off x="7997897" y="883762"/>
            <a:ext cx="2318993" cy="5090475"/>
          </a:xfrm>
          <a:prstGeom prst="roundRect">
            <a:avLst>
              <a:gd name="adj" fmla="val 60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0EFB05-33DD-F94A-B12C-8CEBD34B7188}"/>
              </a:ext>
            </a:extLst>
          </p:cNvPr>
          <p:cNvSpPr txBox="1"/>
          <p:nvPr/>
        </p:nvSpPr>
        <p:spPr>
          <a:xfrm>
            <a:off x="8330884" y="996884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2400" b="1" dirty="0">
                <a:latin typeface="Times" pitchFamily="2" charset="0"/>
              </a:rPr>
              <a:t>Experience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A977A3-EC22-0545-8ED9-23C95893E962}"/>
              </a:ext>
            </a:extLst>
          </p:cNvPr>
          <p:cNvCxnSpPr/>
          <p:nvPr/>
        </p:nvCxnSpPr>
        <p:spPr>
          <a:xfrm>
            <a:off x="8241422" y="2297780"/>
            <a:ext cx="0" cy="2894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00CDB9B-345F-654C-B5B5-0DC5F75FC77A}"/>
              </a:ext>
            </a:extLst>
          </p:cNvPr>
          <p:cNvSpPr txBox="1"/>
          <p:nvPr/>
        </p:nvSpPr>
        <p:spPr>
          <a:xfrm rot="16200000">
            <a:off x="7903218" y="1894169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latin typeface="Times" pitchFamily="2" charset="0"/>
              </a:rPr>
              <a:t>internal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2C8835-58CF-9249-A5DF-59AE47554D61}"/>
              </a:ext>
            </a:extLst>
          </p:cNvPr>
          <p:cNvSpPr txBox="1"/>
          <p:nvPr/>
        </p:nvSpPr>
        <p:spPr>
          <a:xfrm rot="16200000">
            <a:off x="7890396" y="5337275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latin typeface="Times" pitchFamily="2" charset="0"/>
              </a:rPr>
              <a:t>external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98DBA3-BD65-304E-85BC-F0F1364EB68C}"/>
              </a:ext>
            </a:extLst>
          </p:cNvPr>
          <p:cNvSpPr txBox="1"/>
          <p:nvPr/>
        </p:nvSpPr>
        <p:spPr>
          <a:xfrm>
            <a:off x="8900591" y="2176779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>
                <a:latin typeface="Times" pitchFamily="2" charset="0"/>
              </a:rPr>
              <a:t>desire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32528D-6452-3847-A747-270B26C4F5AD}"/>
              </a:ext>
            </a:extLst>
          </p:cNvPr>
          <p:cNvSpPr txBox="1"/>
          <p:nvPr/>
        </p:nvSpPr>
        <p:spPr>
          <a:xfrm>
            <a:off x="8389349" y="3428999"/>
            <a:ext cx="650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dirty="0">
                <a:latin typeface="Times" pitchFamily="2" charset="0"/>
              </a:rPr>
              <a:t>affect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821407-7DD2-324A-B645-318440A3FF0F}"/>
              </a:ext>
            </a:extLst>
          </p:cNvPr>
          <p:cNvSpPr txBox="1"/>
          <p:nvPr/>
        </p:nvSpPr>
        <p:spPr>
          <a:xfrm>
            <a:off x="9225804" y="3406240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L" sz="1600" dirty="0">
                <a:latin typeface="Times" pitchFamily="2" charset="0"/>
              </a:rPr>
              <a:t>cognition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40FBF7-B520-FD4F-9296-C67F63433A77}"/>
              </a:ext>
            </a:extLst>
          </p:cNvPr>
          <p:cNvSpPr txBox="1"/>
          <p:nvPr/>
        </p:nvSpPr>
        <p:spPr>
          <a:xfrm>
            <a:off x="8786778" y="4914532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1600" dirty="0">
                <a:latin typeface="Times" pitchFamily="2" charset="0"/>
              </a:rPr>
              <a:t>behavior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7859EA-A482-EB4C-8080-74D573519D7E}"/>
              </a:ext>
            </a:extLst>
          </p:cNvPr>
          <p:cNvSpPr txBox="1"/>
          <p:nvPr/>
        </p:nvSpPr>
        <p:spPr>
          <a:xfrm>
            <a:off x="2324042" y="1585135"/>
            <a:ext cx="17636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>
                <a:latin typeface="Times" pitchFamily="2" charset="0"/>
              </a:rPr>
              <a:t>Individual</a:t>
            </a:r>
          </a:p>
          <a:p>
            <a:r>
              <a:rPr lang="en-US" sz="1600" dirty="0">
                <a:latin typeface="Times" pitchFamily="2" charset="0"/>
              </a:rPr>
              <a:t>   a</a:t>
            </a:r>
            <a:r>
              <a:rPr lang="en-NL" sz="1600" dirty="0">
                <a:latin typeface="Times" pitchFamily="2" charset="0"/>
              </a:rPr>
              <a:t>ge</a:t>
            </a:r>
          </a:p>
          <a:p>
            <a:r>
              <a:rPr lang="en-US" sz="1600" dirty="0">
                <a:latin typeface="Times" pitchFamily="2" charset="0"/>
              </a:rPr>
              <a:t>   g</a:t>
            </a:r>
            <a:r>
              <a:rPr lang="en-NL" sz="1600" dirty="0">
                <a:latin typeface="Times" pitchFamily="2" charset="0"/>
              </a:rPr>
              <a:t>ender</a:t>
            </a:r>
          </a:p>
          <a:p>
            <a:r>
              <a:rPr lang="en-US" sz="1600" dirty="0">
                <a:latin typeface="Times" pitchFamily="2" charset="0"/>
              </a:rPr>
              <a:t>   p</a:t>
            </a:r>
            <a:r>
              <a:rPr lang="en-NL" sz="1600" dirty="0">
                <a:latin typeface="Times" pitchFamily="2" charset="0"/>
              </a:rPr>
              <a:t>ersonality</a:t>
            </a:r>
          </a:p>
          <a:p>
            <a:r>
              <a:rPr lang="en-US" sz="1600" dirty="0">
                <a:latin typeface="Times" pitchFamily="2" charset="0"/>
              </a:rPr>
              <a:t>   s</a:t>
            </a:r>
            <a:r>
              <a:rPr lang="en-NL" sz="1600" dirty="0">
                <a:latin typeface="Times" pitchFamily="2" charset="0"/>
              </a:rPr>
              <a:t>kills</a:t>
            </a:r>
          </a:p>
          <a:p>
            <a:r>
              <a:rPr lang="en-NL" sz="1600" dirty="0">
                <a:latin typeface="Times" pitchFamily="2" charset="0"/>
              </a:rPr>
              <a:t>   knowledge</a:t>
            </a:r>
          </a:p>
          <a:p>
            <a:r>
              <a:rPr lang="en-NL" sz="1600" dirty="0">
                <a:latin typeface="Times" pitchFamily="2" charset="0"/>
              </a:rPr>
              <a:t>   values</a:t>
            </a:r>
          </a:p>
          <a:p>
            <a:r>
              <a:rPr lang="en-NL" sz="1600" dirty="0">
                <a:latin typeface="Times" pitchFamily="2" charset="0"/>
              </a:rPr>
              <a:t>   stereotypes</a:t>
            </a:r>
          </a:p>
          <a:p>
            <a:r>
              <a:rPr lang="en-NL" sz="1600" dirty="0">
                <a:latin typeface="Times" pitchFamily="2" charset="0"/>
              </a:rPr>
              <a:t>   migration motive</a:t>
            </a:r>
          </a:p>
          <a:p>
            <a:endParaRPr lang="en-NL" sz="1600" dirty="0">
              <a:latin typeface="Times" pitchFamily="2" charset="0"/>
            </a:endParaRPr>
          </a:p>
          <a:p>
            <a:r>
              <a:rPr lang="en-NL" sz="1600" i="1" dirty="0">
                <a:latin typeface="Times" pitchFamily="2" charset="0"/>
              </a:rPr>
              <a:t>Social</a:t>
            </a:r>
          </a:p>
          <a:p>
            <a:r>
              <a:rPr lang="en-NL" sz="1600" dirty="0">
                <a:latin typeface="Times" pitchFamily="2" charset="0"/>
              </a:rPr>
              <a:t>   culture</a:t>
            </a:r>
          </a:p>
          <a:p>
            <a:r>
              <a:rPr lang="en-NL" sz="1600" dirty="0">
                <a:latin typeface="Times" pitchFamily="2" charset="0"/>
              </a:rPr>
              <a:t>   religion</a:t>
            </a:r>
          </a:p>
          <a:p>
            <a:r>
              <a:rPr lang="en-NL" sz="1600" dirty="0">
                <a:latin typeface="Times" pitchFamily="2" charset="0"/>
              </a:rPr>
              <a:t>   ethnicity</a:t>
            </a:r>
          </a:p>
          <a:p>
            <a:r>
              <a:rPr lang="en-NL" sz="1600" dirty="0">
                <a:latin typeface="Times" pitchFamily="2" charset="0"/>
              </a:rPr>
              <a:t>   geography</a:t>
            </a:r>
          </a:p>
          <a:p>
            <a:r>
              <a:rPr lang="en-NL" sz="1600" dirty="0">
                <a:latin typeface="Times" pitchFamily="2" charset="0"/>
              </a:rPr>
              <a:t>   interventions</a:t>
            </a:r>
          </a:p>
          <a:p>
            <a:r>
              <a:rPr lang="en-NL" sz="1600" dirty="0">
                <a:latin typeface="Times" pitchFamily="2" charset="0"/>
              </a:rPr>
              <a:t>   economy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C712A2-A8E0-6348-9D1D-C5365D57F8E7}"/>
              </a:ext>
            </a:extLst>
          </p:cNvPr>
          <p:cNvSpPr txBox="1"/>
          <p:nvPr/>
        </p:nvSpPr>
        <p:spPr>
          <a:xfrm>
            <a:off x="5500783" y="1628506"/>
            <a:ext cx="1938351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dirty="0">
                <a:latin typeface="Times" pitchFamily="2" charset="0"/>
              </a:rPr>
              <a:t>spirituality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NL" sz="1400" dirty="0">
                <a:latin typeface="Times" pitchFamily="2" charset="0"/>
              </a:rPr>
              <a:t>home/family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h</a:t>
            </a:r>
            <a:r>
              <a:rPr lang="en-NL" sz="1400" dirty="0">
                <a:latin typeface="Times" pitchFamily="2" charset="0"/>
              </a:rPr>
              <a:t>ealth/care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l</a:t>
            </a:r>
            <a:r>
              <a:rPr lang="en-NL" sz="1400" dirty="0">
                <a:latin typeface="Times" pitchFamily="2" charset="0"/>
              </a:rPr>
              <a:t>egal matters/administr.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m</a:t>
            </a:r>
            <a:r>
              <a:rPr lang="en-NL" sz="1400" dirty="0">
                <a:latin typeface="Times" pitchFamily="2" charset="0"/>
              </a:rPr>
              <a:t>oney/finances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e</a:t>
            </a:r>
            <a:r>
              <a:rPr lang="en-NL" sz="1400" dirty="0">
                <a:latin typeface="Times" pitchFamily="2" charset="0"/>
              </a:rPr>
              <a:t>ntertainment/media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w</a:t>
            </a:r>
            <a:r>
              <a:rPr lang="en-NL" sz="1400" dirty="0">
                <a:latin typeface="Times" pitchFamily="2" charset="0"/>
              </a:rPr>
              <a:t>ork/career/school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t</a:t>
            </a:r>
            <a:r>
              <a:rPr lang="en-NL" sz="1400" dirty="0">
                <a:latin typeface="Times" pitchFamily="2" charset="0"/>
              </a:rPr>
              <a:t>ransport/travel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r</a:t>
            </a:r>
            <a:r>
              <a:rPr lang="en-NL" sz="1400" dirty="0">
                <a:latin typeface="Times" pitchFamily="2" charset="0"/>
              </a:rPr>
              <a:t>ecreation/sport/art</a:t>
            </a:r>
          </a:p>
          <a:p>
            <a:endParaRPr lang="en-NL" sz="1400" dirty="0">
              <a:latin typeface="Times" pitchFamily="2" charset="0"/>
            </a:endParaRPr>
          </a:p>
          <a:p>
            <a:r>
              <a:rPr lang="en-US" sz="1400" dirty="0">
                <a:latin typeface="Times" pitchFamily="2" charset="0"/>
              </a:rPr>
              <a:t>c</a:t>
            </a:r>
            <a:r>
              <a:rPr lang="en-NL" sz="1400" dirty="0">
                <a:latin typeface="Times" pitchFamily="2" charset="0"/>
              </a:rPr>
              <a:t>ommunity/politics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4C1B7D-5140-A94B-9FC3-B4C18552D319}"/>
              </a:ext>
            </a:extLst>
          </p:cNvPr>
          <p:cNvCxnSpPr>
            <a:cxnSpLocks/>
            <a:stCxn id="45" idx="1"/>
            <a:endCxn id="46" idx="3"/>
          </p:cNvCxnSpPr>
          <p:nvPr/>
        </p:nvCxnSpPr>
        <p:spPr>
          <a:xfrm>
            <a:off x="5231689" y="2607095"/>
            <a:ext cx="1522" cy="2232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533CC2-244C-9149-AC5B-CB40BF666E67}"/>
              </a:ext>
            </a:extLst>
          </p:cNvPr>
          <p:cNvSpPr txBox="1"/>
          <p:nvPr/>
        </p:nvSpPr>
        <p:spPr>
          <a:xfrm rot="16200000">
            <a:off x="4722575" y="1959482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p</a:t>
            </a:r>
            <a:r>
              <a:rPr lang="en-NL" sz="1200" dirty="0">
                <a:latin typeface="Times" pitchFamily="2" charset="0"/>
              </a:rPr>
              <a:t>rivate/micro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1C6376-43D3-6342-8374-79EBE9DE9523}"/>
              </a:ext>
            </a:extLst>
          </p:cNvPr>
          <p:cNvSpPr txBox="1"/>
          <p:nvPr/>
        </p:nvSpPr>
        <p:spPr>
          <a:xfrm rot="16200000">
            <a:off x="4732913" y="520167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pitchFamily="2" charset="0"/>
              </a:rPr>
              <a:t>p</a:t>
            </a:r>
            <a:r>
              <a:rPr lang="en-NL" sz="1200" dirty="0">
                <a:latin typeface="Times" pitchFamily="2" charset="0"/>
              </a:rPr>
              <a:t>ublic/macro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C9699-F2C9-314A-B415-871EC49CF9B3}"/>
              </a:ext>
            </a:extLst>
          </p:cNvPr>
          <p:cNvSpPr/>
          <p:nvPr/>
        </p:nvSpPr>
        <p:spPr>
          <a:xfrm>
            <a:off x="4439375" y="3284443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7D29CF3-1BD5-5F41-A9C3-D39EDFD8183C}"/>
              </a:ext>
            </a:extLst>
          </p:cNvPr>
          <p:cNvSpPr/>
          <p:nvPr/>
        </p:nvSpPr>
        <p:spPr>
          <a:xfrm>
            <a:off x="7455423" y="3284443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056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2EE1D2-724B-3348-8DDF-92C56BBDE6C3}"/>
              </a:ext>
            </a:extLst>
          </p:cNvPr>
          <p:cNvGrpSpPr/>
          <p:nvPr/>
        </p:nvGrpSpPr>
        <p:grpSpPr>
          <a:xfrm>
            <a:off x="543603" y="0"/>
            <a:ext cx="11104794" cy="6508860"/>
            <a:chOff x="172806" y="0"/>
            <a:chExt cx="11753675" cy="68891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7CD589-DCD6-924F-86D1-15CADC90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06" y="0"/>
              <a:ext cx="9876968" cy="688918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DD24AD-C215-B74F-BD55-A87675B843E2}"/>
                </a:ext>
              </a:extLst>
            </p:cNvPr>
            <p:cNvSpPr/>
            <p:nvPr/>
          </p:nvSpPr>
          <p:spPr>
            <a:xfrm>
              <a:off x="1665515" y="2177165"/>
              <a:ext cx="6629400" cy="2732282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65CCB1-1CCE-934B-A00E-4B834DE69A9C}"/>
                </a:ext>
              </a:extLst>
            </p:cNvPr>
            <p:cNvCxnSpPr>
              <a:cxnSpLocks/>
            </p:cNvCxnSpPr>
            <p:nvPr/>
          </p:nvCxnSpPr>
          <p:spPr>
            <a:xfrm>
              <a:off x="4567287" y="3526972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1E7AFC-C5A6-0C44-9433-BC2B960421ED}"/>
                </a:ext>
              </a:extLst>
            </p:cNvPr>
            <p:cNvCxnSpPr>
              <a:cxnSpLocks/>
            </p:cNvCxnSpPr>
            <p:nvPr/>
          </p:nvCxnSpPr>
          <p:spPr>
            <a:xfrm>
              <a:off x="7870658" y="3526972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D97665-3D5A-C342-AD03-399091C76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6774" y="4332514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52DB3A-A8B4-9840-984E-FFD4627D32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8830" y="2177185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7C8040-B443-4F43-A388-0B24A59BF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86" y="4332514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3247CF-556D-E14E-8C7D-893B586AA969}"/>
                </a:ext>
              </a:extLst>
            </p:cNvPr>
            <p:cNvCxnSpPr>
              <a:cxnSpLocks/>
            </p:cNvCxnSpPr>
            <p:nvPr/>
          </p:nvCxnSpPr>
          <p:spPr>
            <a:xfrm>
              <a:off x="6396087" y="2177165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2EB83F-D53E-4A4F-A0B2-329C2C4C791C}"/>
                </a:ext>
              </a:extLst>
            </p:cNvPr>
            <p:cNvGrpSpPr/>
            <p:nvPr/>
          </p:nvGrpSpPr>
          <p:grpSpPr>
            <a:xfrm>
              <a:off x="1685030" y="2748643"/>
              <a:ext cx="2880000" cy="1556657"/>
              <a:chOff x="4990658" y="2748643"/>
              <a:chExt cx="2880000" cy="155665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E85138-B391-224A-9E00-BE5AB323D158}"/>
                  </a:ext>
                </a:extLst>
              </p:cNvPr>
              <p:cNvSpPr/>
              <p:nvPr/>
            </p:nvSpPr>
            <p:spPr>
              <a:xfrm>
                <a:off x="4990658" y="2748643"/>
                <a:ext cx="2880000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E1F9-85FE-3340-BCAC-7AD55E1611E7}"/>
                  </a:ext>
                </a:extLst>
              </p:cNvPr>
              <p:cNvSpPr txBox="1"/>
              <p:nvPr/>
            </p:nvSpPr>
            <p:spPr>
              <a:xfrm>
                <a:off x="5111290" y="2856519"/>
                <a:ext cx="2550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Acculturation Experience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182FF-ECEF-6B40-BC60-04F3C484A3BF}"/>
                  </a:ext>
                </a:extLst>
              </p:cNvPr>
              <p:cNvSpPr txBox="1"/>
              <p:nvPr/>
            </p:nvSpPr>
            <p:spPr>
              <a:xfrm>
                <a:off x="5131537" y="3353770"/>
                <a:ext cx="9284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Desire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Affect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A6E029-5E1E-164F-8F38-B310E4D5883D}"/>
                  </a:ext>
                </a:extLst>
              </p:cNvPr>
              <p:cNvSpPr txBox="1"/>
              <p:nvPr/>
            </p:nvSpPr>
            <p:spPr>
              <a:xfrm>
                <a:off x="6273364" y="3353770"/>
                <a:ext cx="12490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Cognition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Behavior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94CC52-25CC-2942-8D84-AB3D3907B6C7}"/>
                </a:ext>
              </a:extLst>
            </p:cNvPr>
            <p:cNvGrpSpPr/>
            <p:nvPr/>
          </p:nvGrpSpPr>
          <p:grpSpPr>
            <a:xfrm>
              <a:off x="4982915" y="2775857"/>
              <a:ext cx="2880000" cy="1556657"/>
              <a:chOff x="1687287" y="2775857"/>
              <a:chExt cx="2880000" cy="155665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37DBFA-404C-ED4C-96CD-D814F700EE79}"/>
                  </a:ext>
                </a:extLst>
              </p:cNvPr>
              <p:cNvSpPr/>
              <p:nvPr/>
            </p:nvSpPr>
            <p:spPr>
              <a:xfrm>
                <a:off x="1687287" y="2775857"/>
                <a:ext cx="2880000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947B8-C5E9-F244-B94A-9946CD1C0072}"/>
                  </a:ext>
                </a:extLst>
              </p:cNvPr>
              <p:cNvSpPr txBox="1"/>
              <p:nvPr/>
            </p:nvSpPr>
            <p:spPr>
              <a:xfrm>
                <a:off x="1763489" y="2856519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latin typeface="Times" pitchFamily="2" charset="0"/>
                  </a:rPr>
                  <a:t>i</a:t>
                </a:r>
                <a:r>
                  <a:rPr lang="en-NL" u="sng" dirty="0">
                    <a:latin typeface="Times" pitchFamily="2" charset="0"/>
                  </a:rPr>
                  <a:t>n Life Domain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D4E917-622B-BF4D-A052-FAD678B59E1C}"/>
                  </a:ext>
                </a:extLst>
              </p:cNvPr>
              <p:cNvSpPr txBox="1"/>
              <p:nvPr/>
            </p:nvSpPr>
            <p:spPr>
              <a:xfrm>
                <a:off x="1794200" y="3277568"/>
                <a:ext cx="12298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Home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Entertain.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Health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3F57CB-3D98-3042-AAF7-25C7883AF3CB}"/>
                  </a:ext>
                </a:extLst>
              </p:cNvPr>
              <p:cNvSpPr txBox="1"/>
              <p:nvPr/>
            </p:nvSpPr>
            <p:spPr>
              <a:xfrm>
                <a:off x="3052390" y="3277568"/>
                <a:ext cx="14285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Work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Recreation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Community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FAD4E1-F126-224D-AB84-8D96A7A32704}"/>
                </a:ext>
              </a:extLst>
            </p:cNvPr>
            <p:cNvGrpSpPr/>
            <p:nvPr/>
          </p:nvGrpSpPr>
          <p:grpSpPr>
            <a:xfrm>
              <a:off x="10040362" y="25637"/>
              <a:ext cx="1657512" cy="395191"/>
              <a:chOff x="2806512" y="2540237"/>
              <a:chExt cx="1657512" cy="39519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6726C03-35CA-D54E-A6AF-DE2471F25504}"/>
                  </a:ext>
                </a:extLst>
              </p:cNvPr>
              <p:cNvSpPr/>
              <p:nvPr/>
            </p:nvSpPr>
            <p:spPr>
              <a:xfrm>
                <a:off x="2806512" y="2540237"/>
                <a:ext cx="1657512" cy="369332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915467-AEED-0A4D-8A22-7A746639AC82}"/>
                  </a:ext>
                </a:extLst>
              </p:cNvPr>
              <p:cNvSpPr txBox="1"/>
              <p:nvPr/>
            </p:nvSpPr>
            <p:spPr>
              <a:xfrm>
                <a:off x="3042303" y="2566096"/>
                <a:ext cx="1281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>
                    <a:latin typeface="Times" pitchFamily="2" charset="0"/>
                  </a:rPr>
                  <a:t>Group level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7766946-077C-7F42-BEF7-9CD939FB5E18}"/>
                </a:ext>
              </a:extLst>
            </p:cNvPr>
            <p:cNvGrpSpPr/>
            <p:nvPr/>
          </p:nvGrpSpPr>
          <p:grpSpPr>
            <a:xfrm>
              <a:off x="9784287" y="620508"/>
              <a:ext cx="2142193" cy="1556657"/>
              <a:chOff x="1625271" y="2775857"/>
              <a:chExt cx="2142193" cy="155665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7CDBD7-6131-A346-815F-B2A4CFAA0E61}"/>
                  </a:ext>
                </a:extLst>
              </p:cNvPr>
              <p:cNvSpPr/>
              <p:nvPr/>
            </p:nvSpPr>
            <p:spPr>
              <a:xfrm>
                <a:off x="1625271" y="2775857"/>
                <a:ext cx="2142193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327E34-7A29-1347-B8C8-7FC144E91C01}"/>
                  </a:ext>
                </a:extLst>
              </p:cNvPr>
              <p:cNvSpPr txBox="1"/>
              <p:nvPr/>
            </p:nvSpPr>
            <p:spPr>
              <a:xfrm>
                <a:off x="1763489" y="2856519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Society of origin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D7FE4-22B9-FB4B-92A9-99B72E9D73C6}"/>
                  </a:ext>
                </a:extLst>
              </p:cNvPr>
              <p:cNvSpPr txBox="1"/>
              <p:nvPr/>
            </p:nvSpPr>
            <p:spPr>
              <a:xfrm>
                <a:off x="1794200" y="3277568"/>
                <a:ext cx="140294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S</a:t>
                </a:r>
                <a:r>
                  <a:rPr lang="en-NL" dirty="0">
                    <a:latin typeface="Times" pitchFamily="2" charset="0"/>
                  </a:rPr>
                  <a:t>tereotypes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Knowledge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Intentions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222C5CF-3A74-3640-9FE3-5AD753CAD915}"/>
                </a:ext>
              </a:extLst>
            </p:cNvPr>
            <p:cNvGrpSpPr/>
            <p:nvPr/>
          </p:nvGrpSpPr>
          <p:grpSpPr>
            <a:xfrm>
              <a:off x="9784287" y="4908515"/>
              <a:ext cx="2142194" cy="1821788"/>
              <a:chOff x="1625271" y="2510727"/>
              <a:chExt cx="2142194" cy="182178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55E947-7FA2-7643-BCB9-D9421F785E5B}"/>
                  </a:ext>
                </a:extLst>
              </p:cNvPr>
              <p:cNvSpPr/>
              <p:nvPr/>
            </p:nvSpPr>
            <p:spPr>
              <a:xfrm>
                <a:off x="1625271" y="2510727"/>
                <a:ext cx="2142194" cy="1821788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5C4F14-5B88-6449-80FD-87FB73A1B433}"/>
                  </a:ext>
                </a:extLst>
              </p:cNvPr>
              <p:cNvSpPr txBox="1"/>
              <p:nvPr/>
            </p:nvSpPr>
            <p:spPr>
              <a:xfrm>
                <a:off x="1633546" y="2622790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Society of settlement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026D4F-F20E-D549-A059-0CEEF7FCBCC2}"/>
                  </a:ext>
                </a:extLst>
              </p:cNvPr>
              <p:cNvSpPr txBox="1"/>
              <p:nvPr/>
            </p:nvSpPr>
            <p:spPr>
              <a:xfrm>
                <a:off x="1794200" y="3104185"/>
                <a:ext cx="10567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C</a:t>
                </a:r>
                <a:r>
                  <a:rPr lang="en-NL" dirty="0">
                    <a:latin typeface="Times" pitchFamily="2" charset="0"/>
                  </a:rPr>
                  <a:t>ulture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Norms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NL" dirty="0">
                    <a:latin typeface="Times" pitchFamily="2" charset="0"/>
                  </a:rPr>
                  <a:t>olicies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525C0A-5073-2F4A-B9B4-8DD064ACE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908" y="2188051"/>
              <a:ext cx="805817" cy="5986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630424-2B64-BD44-8E65-406E3D7988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6908" y="4309823"/>
              <a:ext cx="751185" cy="5976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E1036D18-3B1F-5146-887F-CC4A0A16D655}"/>
              </a:ext>
            </a:extLst>
          </p:cNvPr>
          <p:cNvSpPr/>
          <p:nvPr/>
        </p:nvSpPr>
        <p:spPr>
          <a:xfrm rot="5400000">
            <a:off x="4425363" y="-772258"/>
            <a:ext cx="3357303" cy="11566346"/>
          </a:xfrm>
          <a:prstGeom prst="rightBracket">
            <a:avLst>
              <a:gd name="adj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655B69-27EA-354E-A76A-C2DA58641B70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44245" y="3332262"/>
            <a:ext cx="2042943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DCD4EE-6785-844D-8A9B-D1B613A290AE}"/>
              </a:ext>
            </a:extLst>
          </p:cNvPr>
          <p:cNvCxnSpPr/>
          <p:nvPr/>
        </p:nvCxnSpPr>
        <p:spPr>
          <a:xfrm>
            <a:off x="320841" y="3332260"/>
            <a:ext cx="1633064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07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2EE1D2-724B-3348-8DDF-92C56BBDE6C3}"/>
              </a:ext>
            </a:extLst>
          </p:cNvPr>
          <p:cNvGrpSpPr/>
          <p:nvPr/>
        </p:nvGrpSpPr>
        <p:grpSpPr>
          <a:xfrm>
            <a:off x="249949" y="0"/>
            <a:ext cx="11783458" cy="6508860"/>
            <a:chOff x="-545514" y="0"/>
            <a:chExt cx="12471995" cy="68891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7CD589-DCD6-924F-86D1-15CADC90C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06" y="0"/>
              <a:ext cx="9876968" cy="688918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DD24AD-C215-B74F-BD55-A87675B843E2}"/>
                </a:ext>
              </a:extLst>
            </p:cNvPr>
            <p:cNvSpPr/>
            <p:nvPr/>
          </p:nvSpPr>
          <p:spPr>
            <a:xfrm>
              <a:off x="1665515" y="2177165"/>
              <a:ext cx="6629400" cy="2732282"/>
            </a:xfrm>
            <a:prstGeom prst="rect">
              <a:avLst/>
            </a:prstGeom>
            <a:ln w="254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65CCB1-1CCE-934B-A00E-4B834DE69A9C}"/>
                </a:ext>
              </a:extLst>
            </p:cNvPr>
            <p:cNvCxnSpPr>
              <a:cxnSpLocks/>
            </p:cNvCxnSpPr>
            <p:nvPr/>
          </p:nvCxnSpPr>
          <p:spPr>
            <a:xfrm>
              <a:off x="4567287" y="3526972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1E7AFC-C5A6-0C44-9433-BC2B960421ED}"/>
                </a:ext>
              </a:extLst>
            </p:cNvPr>
            <p:cNvCxnSpPr>
              <a:cxnSpLocks/>
            </p:cNvCxnSpPr>
            <p:nvPr/>
          </p:nvCxnSpPr>
          <p:spPr>
            <a:xfrm>
              <a:off x="7870658" y="3526972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D97665-3D5A-C342-AD03-399091C76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6774" y="4332514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52DB3A-A8B4-9840-984E-FFD4627D32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8830" y="2177185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7C8040-B443-4F43-A388-0B24A59BF8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86" y="4332514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3247CF-556D-E14E-8C7D-893B586AA969}"/>
                </a:ext>
              </a:extLst>
            </p:cNvPr>
            <p:cNvCxnSpPr>
              <a:cxnSpLocks/>
            </p:cNvCxnSpPr>
            <p:nvPr/>
          </p:nvCxnSpPr>
          <p:spPr>
            <a:xfrm>
              <a:off x="6396087" y="2177165"/>
              <a:ext cx="0" cy="576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2EB83F-D53E-4A4F-A0B2-329C2C4C791C}"/>
                </a:ext>
              </a:extLst>
            </p:cNvPr>
            <p:cNvGrpSpPr/>
            <p:nvPr/>
          </p:nvGrpSpPr>
          <p:grpSpPr>
            <a:xfrm>
              <a:off x="-545514" y="2748643"/>
              <a:ext cx="5110544" cy="1556657"/>
              <a:chOff x="2760114" y="2748643"/>
              <a:chExt cx="5110544" cy="155665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E85138-B391-224A-9E00-BE5AB323D158}"/>
                  </a:ext>
                </a:extLst>
              </p:cNvPr>
              <p:cNvSpPr/>
              <p:nvPr/>
            </p:nvSpPr>
            <p:spPr>
              <a:xfrm>
                <a:off x="4990658" y="2748643"/>
                <a:ext cx="2880000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E1F9-85FE-3340-BCAC-7AD55E1611E7}"/>
                  </a:ext>
                </a:extLst>
              </p:cNvPr>
              <p:cNvSpPr txBox="1"/>
              <p:nvPr/>
            </p:nvSpPr>
            <p:spPr>
              <a:xfrm>
                <a:off x="5111290" y="2856519"/>
                <a:ext cx="2550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Acculturation Experience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D182FF-ECEF-6B40-BC60-04F3C484A3BF}"/>
                  </a:ext>
                </a:extLst>
              </p:cNvPr>
              <p:cNvSpPr txBox="1"/>
              <p:nvPr/>
            </p:nvSpPr>
            <p:spPr>
              <a:xfrm>
                <a:off x="5131537" y="3353770"/>
                <a:ext cx="9284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Desire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Affect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A6E029-5E1E-164F-8F38-B310E4D5883D}"/>
                  </a:ext>
                </a:extLst>
              </p:cNvPr>
              <p:cNvSpPr txBox="1"/>
              <p:nvPr/>
            </p:nvSpPr>
            <p:spPr>
              <a:xfrm>
                <a:off x="6273364" y="3353770"/>
                <a:ext cx="12490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Cognition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Behavior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6D017BE-3726-BE43-94E1-A1C3F95C306E}"/>
                  </a:ext>
                </a:extLst>
              </p:cNvPr>
              <p:cNvSpPr/>
              <p:nvPr/>
            </p:nvSpPr>
            <p:spPr>
              <a:xfrm>
                <a:off x="2760114" y="3073287"/>
                <a:ext cx="1425891" cy="909834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NL" u="sng" dirty="0">
                    <a:latin typeface="Times" pitchFamily="2" charset="0"/>
                  </a:rPr>
                  <a:t>Past Experiences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94CC52-25CC-2942-8D84-AB3D3907B6C7}"/>
                </a:ext>
              </a:extLst>
            </p:cNvPr>
            <p:cNvGrpSpPr/>
            <p:nvPr/>
          </p:nvGrpSpPr>
          <p:grpSpPr>
            <a:xfrm>
              <a:off x="4982915" y="2775857"/>
              <a:ext cx="2880000" cy="1556657"/>
              <a:chOff x="1687287" y="2775857"/>
              <a:chExt cx="2880000" cy="155665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37DBFA-404C-ED4C-96CD-D814F700EE79}"/>
                  </a:ext>
                </a:extLst>
              </p:cNvPr>
              <p:cNvSpPr/>
              <p:nvPr/>
            </p:nvSpPr>
            <p:spPr>
              <a:xfrm>
                <a:off x="1687287" y="2775857"/>
                <a:ext cx="2880000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947B8-C5E9-F244-B94A-9946CD1C0072}"/>
                  </a:ext>
                </a:extLst>
              </p:cNvPr>
              <p:cNvSpPr txBox="1"/>
              <p:nvPr/>
            </p:nvSpPr>
            <p:spPr>
              <a:xfrm>
                <a:off x="1763489" y="2856519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>
                    <a:latin typeface="Times" pitchFamily="2" charset="0"/>
                  </a:rPr>
                  <a:t>i</a:t>
                </a:r>
                <a:r>
                  <a:rPr lang="en-NL" u="sng" dirty="0">
                    <a:latin typeface="Times" pitchFamily="2" charset="0"/>
                  </a:rPr>
                  <a:t>n Life Domain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D4E917-622B-BF4D-A052-FAD678B59E1C}"/>
                  </a:ext>
                </a:extLst>
              </p:cNvPr>
              <p:cNvSpPr txBox="1"/>
              <p:nvPr/>
            </p:nvSpPr>
            <p:spPr>
              <a:xfrm>
                <a:off x="1794200" y="3277568"/>
                <a:ext cx="122982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Home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Entertain.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Health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3F57CB-3D98-3042-AAF7-25C7883AF3CB}"/>
                  </a:ext>
                </a:extLst>
              </p:cNvPr>
              <p:cNvSpPr txBox="1"/>
              <p:nvPr/>
            </p:nvSpPr>
            <p:spPr>
              <a:xfrm>
                <a:off x="3052390" y="3277568"/>
                <a:ext cx="142859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Work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Recreation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Community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FAD4E1-F126-224D-AB84-8D96A7A32704}"/>
                </a:ext>
              </a:extLst>
            </p:cNvPr>
            <p:cNvGrpSpPr/>
            <p:nvPr/>
          </p:nvGrpSpPr>
          <p:grpSpPr>
            <a:xfrm>
              <a:off x="10040362" y="25637"/>
              <a:ext cx="1657512" cy="395191"/>
              <a:chOff x="2806512" y="2540237"/>
              <a:chExt cx="1657512" cy="39519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6726C03-35CA-D54E-A6AF-DE2471F25504}"/>
                  </a:ext>
                </a:extLst>
              </p:cNvPr>
              <p:cNvSpPr/>
              <p:nvPr/>
            </p:nvSpPr>
            <p:spPr>
              <a:xfrm>
                <a:off x="2806512" y="2540237"/>
                <a:ext cx="1657512" cy="369332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915467-AEED-0A4D-8A22-7A746639AC82}"/>
                  </a:ext>
                </a:extLst>
              </p:cNvPr>
              <p:cNvSpPr txBox="1"/>
              <p:nvPr/>
            </p:nvSpPr>
            <p:spPr>
              <a:xfrm>
                <a:off x="3042303" y="2566096"/>
                <a:ext cx="1281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dirty="0">
                    <a:latin typeface="Times" pitchFamily="2" charset="0"/>
                  </a:rPr>
                  <a:t>Group level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7766946-077C-7F42-BEF7-9CD939FB5E18}"/>
                </a:ext>
              </a:extLst>
            </p:cNvPr>
            <p:cNvGrpSpPr/>
            <p:nvPr/>
          </p:nvGrpSpPr>
          <p:grpSpPr>
            <a:xfrm>
              <a:off x="9784287" y="620508"/>
              <a:ext cx="2142193" cy="1556657"/>
              <a:chOff x="1625271" y="2775857"/>
              <a:chExt cx="2142193" cy="155665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37CDBD7-6131-A346-815F-B2A4CFAA0E61}"/>
                  </a:ext>
                </a:extLst>
              </p:cNvPr>
              <p:cNvSpPr/>
              <p:nvPr/>
            </p:nvSpPr>
            <p:spPr>
              <a:xfrm>
                <a:off x="1625271" y="2775857"/>
                <a:ext cx="2142193" cy="1556657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327E34-7A29-1347-B8C8-7FC144E91C01}"/>
                  </a:ext>
                </a:extLst>
              </p:cNvPr>
              <p:cNvSpPr txBox="1"/>
              <p:nvPr/>
            </p:nvSpPr>
            <p:spPr>
              <a:xfrm>
                <a:off x="1763489" y="2856519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Society of origin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BD7FE4-22B9-FB4B-92A9-99B72E9D73C6}"/>
                  </a:ext>
                </a:extLst>
              </p:cNvPr>
              <p:cNvSpPr txBox="1"/>
              <p:nvPr/>
            </p:nvSpPr>
            <p:spPr>
              <a:xfrm>
                <a:off x="1794200" y="3277568"/>
                <a:ext cx="140294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S</a:t>
                </a:r>
                <a:r>
                  <a:rPr lang="en-NL" dirty="0">
                    <a:latin typeface="Times" pitchFamily="2" charset="0"/>
                  </a:rPr>
                  <a:t>tereotypes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Knowledge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Intentions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222C5CF-3A74-3640-9FE3-5AD753CAD915}"/>
                </a:ext>
              </a:extLst>
            </p:cNvPr>
            <p:cNvGrpSpPr/>
            <p:nvPr/>
          </p:nvGrpSpPr>
          <p:grpSpPr>
            <a:xfrm>
              <a:off x="9784287" y="4908515"/>
              <a:ext cx="2142194" cy="1821788"/>
              <a:chOff x="1625271" y="2510727"/>
              <a:chExt cx="2142194" cy="182178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55E947-7FA2-7643-BCB9-D9421F785E5B}"/>
                  </a:ext>
                </a:extLst>
              </p:cNvPr>
              <p:cNvSpPr/>
              <p:nvPr/>
            </p:nvSpPr>
            <p:spPr>
              <a:xfrm>
                <a:off x="1625271" y="2510727"/>
                <a:ext cx="2142194" cy="1821788"/>
              </a:xfrm>
              <a:prstGeom prst="rect">
                <a:avLst/>
              </a:prstGeom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5C4F14-5B88-6449-80FD-87FB73A1B433}"/>
                  </a:ext>
                </a:extLst>
              </p:cNvPr>
              <p:cNvSpPr txBox="1"/>
              <p:nvPr/>
            </p:nvSpPr>
            <p:spPr>
              <a:xfrm>
                <a:off x="1633546" y="2622790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u="sng" dirty="0">
                    <a:latin typeface="Times" pitchFamily="2" charset="0"/>
                  </a:rPr>
                  <a:t>Society of settlement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026D4F-F20E-D549-A059-0CEEF7FCBCC2}"/>
                  </a:ext>
                </a:extLst>
              </p:cNvPr>
              <p:cNvSpPr txBox="1"/>
              <p:nvPr/>
            </p:nvSpPr>
            <p:spPr>
              <a:xfrm>
                <a:off x="1794200" y="3104185"/>
                <a:ext cx="10567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C</a:t>
                </a:r>
                <a:r>
                  <a:rPr lang="en-NL" dirty="0">
                    <a:latin typeface="Times" pitchFamily="2" charset="0"/>
                  </a:rPr>
                  <a:t>ulture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NL" dirty="0">
                    <a:latin typeface="Times" pitchFamily="2" charset="0"/>
                  </a:rPr>
                  <a:t>Norms</a:t>
                </a:r>
              </a:p>
              <a:p>
                <a:pPr marL="139700" indent="-1397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" pitchFamily="2" charset="0"/>
                  </a:rPr>
                  <a:t>P</a:t>
                </a:r>
                <a:r>
                  <a:rPr lang="en-NL" dirty="0">
                    <a:latin typeface="Times" pitchFamily="2" charset="0"/>
                  </a:rPr>
                  <a:t>olicies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5525C0A-5073-2F4A-B9B4-8DD064ACE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908" y="2188051"/>
              <a:ext cx="805817" cy="5986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630424-2B64-BD44-8E65-406E3D7988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6908" y="4309823"/>
              <a:ext cx="751185" cy="5976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DCD4EE-6785-844D-8A9B-D1B613A290AE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 flipV="1">
            <a:off x="1597121" y="3332260"/>
            <a:ext cx="760231" cy="1164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26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FA1938-D814-CC47-BBAC-7A6AA16437FA}"/>
              </a:ext>
            </a:extLst>
          </p:cNvPr>
          <p:cNvSpPr txBox="1"/>
          <p:nvPr/>
        </p:nvSpPr>
        <p:spPr>
          <a:xfrm>
            <a:off x="708533" y="1983343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981FF-3E5D-2A4F-A93E-C015B9E62C7C}"/>
              </a:ext>
            </a:extLst>
          </p:cNvPr>
          <p:cNvSpPr txBox="1"/>
          <p:nvPr/>
        </p:nvSpPr>
        <p:spPr>
          <a:xfrm>
            <a:off x="3994471" y="434340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Society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F3B18-F58A-C647-A1FB-84FF6C190A8E}"/>
              </a:ext>
            </a:extLst>
          </p:cNvPr>
          <p:cNvSpPr txBox="1"/>
          <p:nvPr/>
        </p:nvSpPr>
        <p:spPr>
          <a:xfrm>
            <a:off x="369399" y="3590925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Non-material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4B912-A8DF-064A-A0CE-63486C15697D}"/>
              </a:ext>
            </a:extLst>
          </p:cNvPr>
          <p:cNvSpPr txBox="1"/>
          <p:nvPr/>
        </p:nvSpPr>
        <p:spPr>
          <a:xfrm>
            <a:off x="2041420" y="3590925"/>
            <a:ext cx="97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Material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B2649-FFC3-F840-BBE0-8A395FD6FF75}"/>
              </a:ext>
            </a:extLst>
          </p:cNvPr>
          <p:cNvSpPr txBox="1"/>
          <p:nvPr/>
        </p:nvSpPr>
        <p:spPr>
          <a:xfrm>
            <a:off x="2238014" y="1304687"/>
            <a:ext cx="140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Non-tangible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CC0DA-AD72-FC4D-8421-786FA174575F}"/>
              </a:ext>
            </a:extLst>
          </p:cNvPr>
          <p:cNvSpPr txBox="1"/>
          <p:nvPr/>
        </p:nvSpPr>
        <p:spPr>
          <a:xfrm>
            <a:off x="5529910" y="1304687"/>
            <a:ext cx="96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Tangible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A07BA-DE2A-9F49-9B04-38499EFAAFBE}"/>
              </a:ext>
            </a:extLst>
          </p:cNvPr>
          <p:cNvSpPr txBox="1"/>
          <p:nvPr/>
        </p:nvSpPr>
        <p:spPr>
          <a:xfrm>
            <a:off x="5389936" y="1965960"/>
            <a:ext cx="12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Institutions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814CD-37FC-1B45-8E3A-AB5C37288F19}"/>
              </a:ext>
            </a:extLst>
          </p:cNvPr>
          <p:cNvSpPr txBox="1"/>
          <p:nvPr/>
        </p:nvSpPr>
        <p:spPr>
          <a:xfrm>
            <a:off x="2255685" y="1983343"/>
            <a:ext cx="13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Facts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A7251-2E49-5E46-8095-686DB31ED3CC}"/>
              </a:ext>
            </a:extLst>
          </p:cNvPr>
          <p:cNvSpPr txBox="1"/>
          <p:nvPr/>
        </p:nvSpPr>
        <p:spPr>
          <a:xfrm>
            <a:off x="1339299" y="2602468"/>
            <a:ext cx="9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informal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9622B-32CC-8A47-BBF2-222991273FD0}"/>
              </a:ext>
            </a:extLst>
          </p:cNvPr>
          <p:cNvSpPr txBox="1"/>
          <p:nvPr/>
        </p:nvSpPr>
        <p:spPr>
          <a:xfrm>
            <a:off x="3690147" y="2602468"/>
            <a:ext cx="80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formal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CF45C-85BC-EC45-8B41-E45D236C76EB}"/>
              </a:ext>
            </a:extLst>
          </p:cNvPr>
          <p:cNvSpPr txBox="1"/>
          <p:nvPr/>
        </p:nvSpPr>
        <p:spPr>
          <a:xfrm>
            <a:off x="4953417" y="2602468"/>
            <a:ext cx="775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Public</a:t>
            </a:r>
          </a:p>
          <a:p>
            <a:pPr algn="ctr"/>
            <a:r>
              <a:rPr lang="en-US" dirty="0"/>
              <a:t>macro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8078D-87A2-1544-86DD-7E88DF9AF5D1}"/>
              </a:ext>
            </a:extLst>
          </p:cNvPr>
          <p:cNvSpPr txBox="1"/>
          <p:nvPr/>
        </p:nvSpPr>
        <p:spPr>
          <a:xfrm>
            <a:off x="6369703" y="2602468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Private</a:t>
            </a:r>
          </a:p>
          <a:p>
            <a:pPr algn="ctr"/>
            <a:r>
              <a:rPr lang="en-US" dirty="0"/>
              <a:t>micro</a:t>
            </a:r>
            <a:endParaRPr lang="en-N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CC93D5-FA7B-3B4D-BAD1-EE776369FD3E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2941284" y="803672"/>
            <a:ext cx="1482343" cy="501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FF7E53-0372-5943-A49C-D7DD0082390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2941284" y="1674019"/>
            <a:ext cx="3057" cy="309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CA8370-F4DB-7349-8156-59A132D65F41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4423627" y="803672"/>
            <a:ext cx="1587954" cy="501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46443C-1960-CB4B-8AAC-57D50C5E490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11581" y="1674019"/>
            <a:ext cx="0" cy="291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961D6D-FFE9-B24A-BA23-B0312E2CE7E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5341248" y="2335292"/>
            <a:ext cx="670333" cy="267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EC3CF3-9290-F544-9EE4-4445ECEA1D4C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6011581" y="2335292"/>
            <a:ext cx="777468" cy="267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979B1-1152-A04F-8902-3A41B3FDFDD9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826067" y="2352675"/>
            <a:ext cx="1118274" cy="249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197B57-D91E-654F-BE9F-3A38127F8648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2944341" y="2352675"/>
            <a:ext cx="1145884" cy="249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5CBFC96-5369-DD41-B41A-2F39B122608F}"/>
              </a:ext>
            </a:extLst>
          </p:cNvPr>
          <p:cNvCxnSpPr>
            <a:stCxn id="12" idx="2"/>
            <a:endCxn id="6" idx="0"/>
          </p:cNvCxnSpPr>
          <p:nvPr/>
        </p:nvCxnSpPr>
        <p:spPr>
          <a:xfrm flipH="1">
            <a:off x="1082992" y="2971800"/>
            <a:ext cx="743075" cy="619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A89C5D-8286-3244-AF79-57836584C3DC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1826067" y="2971800"/>
            <a:ext cx="703724" cy="619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488B67-A616-7142-82E5-BF2A7134CD0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1582683" y="2168009"/>
            <a:ext cx="6730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D44D932-A1FA-F240-B022-0FD3B091C673}"/>
              </a:ext>
            </a:extLst>
          </p:cNvPr>
          <p:cNvSpPr/>
          <p:nvPr/>
        </p:nvSpPr>
        <p:spPr>
          <a:xfrm>
            <a:off x="3440344" y="5191245"/>
            <a:ext cx="13008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NL" dirty="0"/>
              <a:t>law, regulations, policies, history, language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63244C-BA38-734A-A9D1-822569D54818}"/>
              </a:ext>
            </a:extLst>
          </p:cNvPr>
          <p:cNvCxnSpPr>
            <a:stCxn id="38" idx="0"/>
            <a:endCxn id="13" idx="2"/>
          </p:cNvCxnSpPr>
          <p:nvPr/>
        </p:nvCxnSpPr>
        <p:spPr>
          <a:xfrm flipH="1" flipV="1">
            <a:off x="4090225" y="2971800"/>
            <a:ext cx="545" cy="2219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B5A3F31-1617-8C46-9900-1A00E0B1450A}"/>
              </a:ext>
            </a:extLst>
          </p:cNvPr>
          <p:cNvSpPr/>
          <p:nvPr/>
        </p:nvSpPr>
        <p:spPr>
          <a:xfrm>
            <a:off x="4998713" y="5183981"/>
            <a:ext cx="220968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family, government, economy, media, education, healthcare, and religion</a:t>
            </a:r>
            <a:endParaRPr lang="en-NL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48785-2712-5D48-9FC7-881C5A18DE7C}"/>
              </a:ext>
            </a:extLst>
          </p:cNvPr>
          <p:cNvCxnSpPr>
            <a:stCxn id="14" idx="2"/>
          </p:cNvCxnSpPr>
          <p:nvPr/>
        </p:nvCxnSpPr>
        <p:spPr>
          <a:xfrm>
            <a:off x="5341248" y="3248799"/>
            <a:ext cx="0" cy="1935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E9DA09-51C8-6F4B-B840-340174650F40}"/>
              </a:ext>
            </a:extLst>
          </p:cNvPr>
          <p:cNvCxnSpPr>
            <a:stCxn id="15" idx="2"/>
          </p:cNvCxnSpPr>
          <p:nvPr/>
        </p:nvCxnSpPr>
        <p:spPr>
          <a:xfrm>
            <a:off x="6789049" y="3248799"/>
            <a:ext cx="0" cy="19424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87E4D35-567F-9244-A2B1-156739131BDB}"/>
              </a:ext>
            </a:extLst>
          </p:cNvPr>
          <p:cNvSpPr/>
          <p:nvPr/>
        </p:nvSpPr>
        <p:spPr>
          <a:xfrm>
            <a:off x="7503246" y="1965960"/>
            <a:ext cx="4709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Situation / Domains of psycho-social functioning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6E566C-F3B5-E84A-9550-A0306A723E90}"/>
              </a:ext>
            </a:extLst>
          </p:cNvPr>
          <p:cNvCxnSpPr>
            <a:stCxn id="10" idx="3"/>
            <a:endCxn id="46" idx="1"/>
          </p:cNvCxnSpPr>
          <p:nvPr/>
        </p:nvCxnSpPr>
        <p:spPr>
          <a:xfrm>
            <a:off x="6633226" y="2150626"/>
            <a:ext cx="8700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43DB34-7C49-9E4F-A126-BD00CBC28776}"/>
              </a:ext>
            </a:extLst>
          </p:cNvPr>
          <p:cNvSpPr/>
          <p:nvPr/>
        </p:nvSpPr>
        <p:spPr>
          <a:xfrm>
            <a:off x="1831738" y="5191245"/>
            <a:ext cx="139529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fashion, architecture, arts [e.g., film, music, lit., art]</a:t>
            </a:r>
            <a:endParaRPr lang="en-NL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ABEEB-79DC-5842-9E1F-321BB95E6C37}"/>
              </a:ext>
            </a:extLst>
          </p:cNvPr>
          <p:cNvSpPr/>
          <p:nvPr/>
        </p:nvSpPr>
        <p:spPr>
          <a:xfrm>
            <a:off x="432566" y="5191245"/>
            <a:ext cx="13008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norms, values, beliefs, rituals, customs</a:t>
            </a:r>
            <a:endParaRPr lang="en-NL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B3A1AD2-AC2C-0A44-BCE0-0E1475843FE9}"/>
              </a:ext>
            </a:extLst>
          </p:cNvPr>
          <p:cNvCxnSpPr>
            <a:stCxn id="6" idx="2"/>
            <a:endCxn id="52" idx="0"/>
          </p:cNvCxnSpPr>
          <p:nvPr/>
        </p:nvCxnSpPr>
        <p:spPr>
          <a:xfrm>
            <a:off x="1082992" y="3960257"/>
            <a:ext cx="0" cy="123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527A8E4-CD0B-D546-ABFA-B0D104B54E4A}"/>
              </a:ext>
            </a:extLst>
          </p:cNvPr>
          <p:cNvCxnSpPr>
            <a:stCxn id="7" idx="2"/>
            <a:endCxn id="51" idx="0"/>
          </p:cNvCxnSpPr>
          <p:nvPr/>
        </p:nvCxnSpPr>
        <p:spPr>
          <a:xfrm flipH="1">
            <a:off x="2529386" y="3960257"/>
            <a:ext cx="405" cy="123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CC99C95-0439-694B-BF02-B968263EF060}"/>
              </a:ext>
            </a:extLst>
          </p:cNvPr>
          <p:cNvSpPr/>
          <p:nvPr/>
        </p:nvSpPr>
        <p:spPr>
          <a:xfrm>
            <a:off x="7483691" y="5191245"/>
            <a:ext cx="22096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Individual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2866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C97B4A-A881-7447-8563-9ED7A722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3" y="1573887"/>
            <a:ext cx="5245856" cy="36589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81DDDF-D5FF-BE4C-9359-757FD843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92" y="1218886"/>
            <a:ext cx="5721979" cy="44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C2535D-8AEC-CA41-8E69-1DC5FA3B9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5"/>
          <a:stretch/>
        </p:blipFill>
        <p:spPr>
          <a:xfrm>
            <a:off x="2761914" y="207389"/>
            <a:ext cx="7554292" cy="65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5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BBB8F2-EFBB-3A43-9956-65E28C53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14300"/>
            <a:ext cx="10769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EEBA80-98C9-854C-9165-31A0F3A1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EC1E1-DA4D-4F41-9691-D2683DAE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45" y="643466"/>
            <a:ext cx="67737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9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2404F-B766-F847-9CFF-6BAAAEF0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07" y="0"/>
            <a:ext cx="47267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3FA5E-2916-CA49-83CC-A693FB29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126" y="-11875"/>
            <a:ext cx="4732210" cy="359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D00FF-6193-0847-974F-00CDE041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11" y="3527182"/>
            <a:ext cx="1845020" cy="1471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275B6-3342-E54D-81D4-2E49CF5BA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7"/>
          <a:stretch/>
        </p:blipFill>
        <p:spPr>
          <a:xfrm>
            <a:off x="6633961" y="4939962"/>
            <a:ext cx="1845020" cy="1956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5BB3B-4425-1B46-9E64-873EAFDD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200" y="3845740"/>
            <a:ext cx="1845021" cy="899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69E510-B401-B143-9E13-72710677053D}"/>
              </a:ext>
            </a:extLst>
          </p:cNvPr>
          <p:cNvSpPr/>
          <p:nvPr/>
        </p:nvSpPr>
        <p:spPr>
          <a:xfrm>
            <a:off x="8885614" y="6379100"/>
            <a:ext cx="3393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Michie, S., Johnston, M., Abraham, C., Lawton, R., Parker, D., &amp; Walker, A. (2005). Making psychological theory useful for implementing evidence based practice: A consensus approach. 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Quality and Safety in Health Care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, </a:t>
            </a:r>
            <a:r>
              <a:rPr lang="en-US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14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(1), 26–33. https://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doi.org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</a:rPr>
              <a:t>/10.1136/qshc.2004.011155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0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B36D96E-B1B7-1640-9862-8F827FF6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55" y="0"/>
            <a:ext cx="7464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F93259-6180-2743-804D-8E94512B47CD}"/>
              </a:ext>
            </a:extLst>
          </p:cNvPr>
          <p:cNvSpPr/>
          <p:nvPr/>
        </p:nvSpPr>
        <p:spPr>
          <a:xfrm>
            <a:off x="209439" y="187200"/>
            <a:ext cx="5834945" cy="61103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E0BDC-A0CE-F544-94CC-978190A02C29}"/>
              </a:ext>
            </a:extLst>
          </p:cNvPr>
          <p:cNvSpPr/>
          <p:nvPr/>
        </p:nvSpPr>
        <p:spPr>
          <a:xfrm>
            <a:off x="6182883" y="187200"/>
            <a:ext cx="5834945" cy="61103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4954976" y="683930"/>
            <a:ext cx="2318993" cy="5090475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1536152" y="683930"/>
            <a:ext cx="2318993" cy="5090475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1916160"/>
              <a:ext cx="141417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Individual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endParaRPr lang="en-NL" sz="1600" dirty="0">
                <a:latin typeface="Times" pitchFamily="2" charset="0"/>
              </a:endParaRPr>
            </a:p>
            <a:p>
              <a:r>
                <a:rPr lang="en-NL" sz="1600" i="1" strike="sngStrike" dirty="0">
                  <a:latin typeface="Times" pitchFamily="2" charset="0"/>
                </a:rPr>
                <a:t>Social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culture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religion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ethnicity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geography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interventions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economy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373800" y="683930"/>
            <a:ext cx="2431218" cy="5090475"/>
            <a:chOff x="8336478" y="1094472"/>
            <a:chExt cx="2431218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829345" y="1839216"/>
              <a:ext cx="1938351" cy="41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matters/administr.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35174" y="2865733"/>
            <a:ext cx="381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728621" y="2813476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224410" y="2951716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568928" y="2951716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E13AE095-CAB7-6B45-8511-0B5BE806EF29}"/>
              </a:ext>
            </a:extLst>
          </p:cNvPr>
          <p:cNvSpPr/>
          <p:nvPr/>
        </p:nvSpPr>
        <p:spPr>
          <a:xfrm rot="10800000">
            <a:off x="6294972" y="298646"/>
            <a:ext cx="478972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C3780B3-AE13-5B41-9EDE-078338958B89}"/>
              </a:ext>
            </a:extLst>
          </p:cNvPr>
          <p:cNvSpPr/>
          <p:nvPr/>
        </p:nvSpPr>
        <p:spPr>
          <a:xfrm rot="10800000">
            <a:off x="6294972" y="5880813"/>
            <a:ext cx="478972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E503A0D-291E-CC48-8CFB-4C8EF90E9E49}"/>
              </a:ext>
            </a:extLst>
          </p:cNvPr>
          <p:cNvSpPr/>
          <p:nvPr/>
        </p:nvSpPr>
        <p:spPr>
          <a:xfrm>
            <a:off x="5402345" y="301758"/>
            <a:ext cx="478972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A301368B-DE00-5046-860D-5FAF78845A8D}"/>
              </a:ext>
            </a:extLst>
          </p:cNvPr>
          <p:cNvSpPr/>
          <p:nvPr/>
        </p:nvSpPr>
        <p:spPr>
          <a:xfrm>
            <a:off x="5402345" y="5883925"/>
            <a:ext cx="478972" cy="3048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D2432909-A141-1A4C-ADF9-3E11BB46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8" t="19870" r="22870" b="26772"/>
          <a:stretch/>
        </p:blipFill>
        <p:spPr>
          <a:xfrm>
            <a:off x="4481680" y="6325937"/>
            <a:ext cx="504313" cy="5320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989E8A9-E1F9-614A-917A-3B86404E169B}"/>
              </a:ext>
            </a:extLst>
          </p:cNvPr>
          <p:cNvSpPr txBox="1"/>
          <p:nvPr/>
        </p:nvSpPr>
        <p:spPr>
          <a:xfrm>
            <a:off x="5022695" y="635386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chrono; development </a:t>
            </a:r>
            <a:endParaRPr lang="en-NL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060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5604C3-5AEC-2C4F-A3DE-1C0464050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b="17140"/>
          <a:stretch/>
        </p:blipFill>
        <p:spPr bwMode="auto">
          <a:xfrm rot="10800000">
            <a:off x="190501" y="187201"/>
            <a:ext cx="11843656" cy="61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F93259-6180-2743-804D-8E94512B47CD}"/>
              </a:ext>
            </a:extLst>
          </p:cNvPr>
          <p:cNvSpPr/>
          <p:nvPr/>
        </p:nvSpPr>
        <p:spPr>
          <a:xfrm>
            <a:off x="209439" y="187200"/>
            <a:ext cx="11808389" cy="61103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4954976" y="683930"/>
            <a:ext cx="2318993" cy="5090475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1536152" y="683930"/>
            <a:ext cx="2318993" cy="5090475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1916160"/>
              <a:ext cx="141417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Individual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endParaRPr lang="en-NL" sz="1600" dirty="0">
                <a:latin typeface="Times" pitchFamily="2" charset="0"/>
              </a:endParaRPr>
            </a:p>
            <a:p>
              <a:r>
                <a:rPr lang="en-NL" sz="1600" i="1" strike="sngStrike" dirty="0">
                  <a:latin typeface="Times" pitchFamily="2" charset="0"/>
                </a:rPr>
                <a:t>Social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culture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religion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ethnicity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geography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interventions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economy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373800" y="683930"/>
            <a:ext cx="2431218" cy="5090475"/>
            <a:chOff x="8336478" y="1094472"/>
            <a:chExt cx="2431218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829345" y="1839216"/>
              <a:ext cx="1938351" cy="41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matters/administr.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224410" y="2951716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568928" y="2951716"/>
            <a:ext cx="478972" cy="5821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D2432909-A141-1A4C-ADF9-3E11BB46B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8" t="19870" r="22870" b="26772"/>
          <a:stretch/>
        </p:blipFill>
        <p:spPr>
          <a:xfrm>
            <a:off x="4481680" y="6325937"/>
            <a:ext cx="504313" cy="5320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989E8A9-E1F9-614A-917A-3B86404E169B}"/>
              </a:ext>
            </a:extLst>
          </p:cNvPr>
          <p:cNvSpPr txBox="1"/>
          <p:nvPr/>
        </p:nvSpPr>
        <p:spPr>
          <a:xfrm>
            <a:off x="5022695" y="635386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chrono; development 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D80A-5318-B740-BE9E-9AF92C7D77F9}"/>
              </a:ext>
            </a:extLst>
          </p:cNvPr>
          <p:cNvSpPr txBox="1"/>
          <p:nvPr/>
        </p:nvSpPr>
        <p:spPr>
          <a:xfrm rot="5400000">
            <a:off x="-1041984" y="2882986"/>
            <a:ext cx="3812262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CDB4BD-7F19-5044-B02C-BB5AD3DF3A2A}"/>
              </a:ext>
            </a:extLst>
          </p:cNvPr>
          <p:cNvSpPr txBox="1"/>
          <p:nvPr/>
        </p:nvSpPr>
        <p:spPr>
          <a:xfrm rot="16200000">
            <a:off x="9482107" y="2881326"/>
            <a:ext cx="381558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163DC7-15EF-2745-8257-842AFF6C6B9D}"/>
              </a:ext>
            </a:extLst>
          </p:cNvPr>
          <p:cNvSpPr/>
          <p:nvPr/>
        </p:nvSpPr>
        <p:spPr>
          <a:xfrm>
            <a:off x="209439" y="42472"/>
            <a:ext cx="11773122" cy="677305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73122"/>
                      <a:gd name="connsiteY0" fmla="*/ 3386529 h 6773058"/>
                      <a:gd name="connsiteX1" fmla="*/ 5886561 w 11773122"/>
                      <a:gd name="connsiteY1" fmla="*/ 0 h 6773058"/>
                      <a:gd name="connsiteX2" fmla="*/ 11773122 w 11773122"/>
                      <a:gd name="connsiteY2" fmla="*/ 3386529 h 6773058"/>
                      <a:gd name="connsiteX3" fmla="*/ 5886561 w 11773122"/>
                      <a:gd name="connsiteY3" fmla="*/ 6773058 h 6773058"/>
                      <a:gd name="connsiteX4" fmla="*/ 0 w 11773122"/>
                      <a:gd name="connsiteY4" fmla="*/ 3386529 h 677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73122" h="6773058" fill="none" extrusionOk="0">
                        <a:moveTo>
                          <a:pt x="0" y="3386529"/>
                        </a:moveTo>
                        <a:cubicBezTo>
                          <a:pt x="230484" y="1543543"/>
                          <a:pt x="2663782" y="-58198"/>
                          <a:pt x="5886561" y="0"/>
                        </a:cubicBezTo>
                        <a:cubicBezTo>
                          <a:pt x="8880420" y="-39386"/>
                          <a:pt x="11512741" y="1761348"/>
                          <a:pt x="11773122" y="3386529"/>
                        </a:cubicBezTo>
                        <a:cubicBezTo>
                          <a:pt x="11738742" y="4928997"/>
                          <a:pt x="8976640" y="6996773"/>
                          <a:pt x="5886561" y="6773058"/>
                        </a:cubicBezTo>
                        <a:cubicBezTo>
                          <a:pt x="2803159" y="6866919"/>
                          <a:pt x="315822" y="5332792"/>
                          <a:pt x="0" y="3386529"/>
                        </a:cubicBezTo>
                        <a:close/>
                      </a:path>
                      <a:path w="11773122" h="6773058" stroke="0" extrusionOk="0">
                        <a:moveTo>
                          <a:pt x="0" y="3386529"/>
                        </a:moveTo>
                        <a:cubicBezTo>
                          <a:pt x="-128242" y="1437098"/>
                          <a:pt x="2514052" y="45582"/>
                          <a:pt x="5886561" y="0"/>
                        </a:cubicBezTo>
                        <a:cubicBezTo>
                          <a:pt x="9323663" y="39167"/>
                          <a:pt x="11707732" y="1518280"/>
                          <a:pt x="11773122" y="3386529"/>
                        </a:cubicBezTo>
                        <a:cubicBezTo>
                          <a:pt x="11387401" y="5633535"/>
                          <a:pt x="9109636" y="6927729"/>
                          <a:pt x="5886561" y="6773058"/>
                        </a:cubicBezTo>
                        <a:cubicBezTo>
                          <a:pt x="2608875" y="6758489"/>
                          <a:pt x="244092" y="5373486"/>
                          <a:pt x="0" y="33865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5107081" y="1207122"/>
            <a:ext cx="1995633" cy="4380660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2164978" y="1207122"/>
            <a:ext cx="1995633" cy="4380660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2593020"/>
              <a:ext cx="2008410" cy="2682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Background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r>
                <a:rPr lang="en-NL" sz="1600" dirty="0">
                  <a:latin typeface="Times" pitchFamily="2" charset="0"/>
                </a:rPr>
                <a:t>   migration reason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049184" y="1207122"/>
            <a:ext cx="2036554" cy="4380660"/>
            <a:chOff x="8336478" y="1094472"/>
            <a:chExt cx="2366545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784024" y="1859348"/>
              <a:ext cx="1918999" cy="3831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matters/admin.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77079" y="2981953"/>
            <a:ext cx="438065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098274" y="2973069"/>
            <a:ext cx="416819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478385" y="3158688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356543" y="3158688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DC55ABF-D340-0E47-AE08-B84FCD889320}"/>
              </a:ext>
            </a:extLst>
          </p:cNvPr>
          <p:cNvSpPr/>
          <p:nvPr/>
        </p:nvSpPr>
        <p:spPr>
          <a:xfrm>
            <a:off x="175655" y="42472"/>
            <a:ext cx="11806900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1794148-69E2-FC4A-9DC1-9C6E43A53FE8}"/>
              </a:ext>
            </a:extLst>
          </p:cNvPr>
          <p:cNvSpPr/>
          <p:nvPr/>
        </p:nvSpPr>
        <p:spPr>
          <a:xfrm rot="10800000">
            <a:off x="175653" y="42470"/>
            <a:ext cx="11806899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15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163DC7-15EF-2745-8257-842AFF6C6B9D}"/>
              </a:ext>
            </a:extLst>
          </p:cNvPr>
          <p:cNvSpPr/>
          <p:nvPr/>
        </p:nvSpPr>
        <p:spPr>
          <a:xfrm>
            <a:off x="209439" y="42472"/>
            <a:ext cx="11773122" cy="6773058"/>
          </a:xfrm>
          <a:prstGeom prst="ellipse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73122"/>
                      <a:gd name="connsiteY0" fmla="*/ 3386529 h 6773058"/>
                      <a:gd name="connsiteX1" fmla="*/ 5886561 w 11773122"/>
                      <a:gd name="connsiteY1" fmla="*/ 0 h 6773058"/>
                      <a:gd name="connsiteX2" fmla="*/ 11773122 w 11773122"/>
                      <a:gd name="connsiteY2" fmla="*/ 3386529 h 6773058"/>
                      <a:gd name="connsiteX3" fmla="*/ 5886561 w 11773122"/>
                      <a:gd name="connsiteY3" fmla="*/ 6773058 h 6773058"/>
                      <a:gd name="connsiteX4" fmla="*/ 0 w 11773122"/>
                      <a:gd name="connsiteY4" fmla="*/ 3386529 h 677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73122" h="6773058" fill="none" extrusionOk="0">
                        <a:moveTo>
                          <a:pt x="0" y="3386529"/>
                        </a:moveTo>
                        <a:cubicBezTo>
                          <a:pt x="230484" y="1543543"/>
                          <a:pt x="2663782" y="-58198"/>
                          <a:pt x="5886561" y="0"/>
                        </a:cubicBezTo>
                        <a:cubicBezTo>
                          <a:pt x="8880420" y="-39386"/>
                          <a:pt x="11512741" y="1761348"/>
                          <a:pt x="11773122" y="3386529"/>
                        </a:cubicBezTo>
                        <a:cubicBezTo>
                          <a:pt x="11738742" y="4928997"/>
                          <a:pt x="8976640" y="6996773"/>
                          <a:pt x="5886561" y="6773058"/>
                        </a:cubicBezTo>
                        <a:cubicBezTo>
                          <a:pt x="2803159" y="6866919"/>
                          <a:pt x="315822" y="5332792"/>
                          <a:pt x="0" y="3386529"/>
                        </a:cubicBezTo>
                        <a:close/>
                      </a:path>
                      <a:path w="11773122" h="6773058" stroke="0" extrusionOk="0">
                        <a:moveTo>
                          <a:pt x="0" y="3386529"/>
                        </a:moveTo>
                        <a:cubicBezTo>
                          <a:pt x="-128242" y="1437098"/>
                          <a:pt x="2514052" y="45582"/>
                          <a:pt x="5886561" y="0"/>
                        </a:cubicBezTo>
                        <a:cubicBezTo>
                          <a:pt x="9323663" y="39167"/>
                          <a:pt x="11707732" y="1518280"/>
                          <a:pt x="11773122" y="3386529"/>
                        </a:cubicBezTo>
                        <a:cubicBezTo>
                          <a:pt x="11387401" y="5633535"/>
                          <a:pt x="9109636" y="6927729"/>
                          <a:pt x="5886561" y="6773058"/>
                        </a:cubicBezTo>
                        <a:cubicBezTo>
                          <a:pt x="2608875" y="6758489"/>
                          <a:pt x="244092" y="5373486"/>
                          <a:pt x="0" y="33865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5141587" y="1207122"/>
            <a:ext cx="1995633" cy="4380660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2199484" y="1207122"/>
            <a:ext cx="1995633" cy="4380660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2593020"/>
              <a:ext cx="2008410" cy="2682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Background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r>
                <a:rPr lang="en-NL" sz="1600" dirty="0">
                  <a:latin typeface="Times" pitchFamily="2" charset="0"/>
                </a:rPr>
                <a:t>   migration reason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083690" y="1207122"/>
            <a:ext cx="2048072" cy="4380660"/>
            <a:chOff x="8336478" y="1094472"/>
            <a:chExt cx="2379929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683781" y="1839300"/>
              <a:ext cx="2032626" cy="409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L" sz="1500" dirty="0">
                  <a:latin typeface="Times" pitchFamily="2" charset="0"/>
                </a:rPr>
                <a:t>spirituality</a:t>
              </a:r>
            </a:p>
            <a:p>
              <a:pPr>
                <a:lnSpc>
                  <a:spcPct val="150000"/>
                </a:lnSpc>
              </a:pPr>
              <a:r>
                <a:rPr lang="en-NL" sz="1500" dirty="0">
                  <a:latin typeface="Times" pitchFamily="2" charset="0"/>
                </a:rPr>
                <a:t>home/family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h</a:t>
              </a:r>
              <a:r>
                <a:rPr lang="en-NL" sz="1500" dirty="0">
                  <a:latin typeface="Times" pitchFamily="2" charset="0"/>
                </a:rPr>
                <a:t>ealth/care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l</a:t>
              </a:r>
              <a:r>
                <a:rPr lang="en-NL" sz="1500" dirty="0">
                  <a:latin typeface="Times" pitchFamily="2" charset="0"/>
                </a:rPr>
                <a:t>egal matters/admin.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m</a:t>
              </a:r>
              <a:r>
                <a:rPr lang="en-NL" sz="1500" dirty="0">
                  <a:latin typeface="Times" pitchFamily="2" charset="0"/>
                </a:rPr>
                <a:t>oney/finances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e</a:t>
              </a:r>
              <a:r>
                <a:rPr lang="en-NL" sz="1500" dirty="0">
                  <a:latin typeface="Times" pitchFamily="2" charset="0"/>
                </a:rPr>
                <a:t>ntertainment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w</a:t>
              </a:r>
              <a:r>
                <a:rPr lang="en-NL" sz="1500" dirty="0">
                  <a:latin typeface="Times" pitchFamily="2" charset="0"/>
                </a:rPr>
                <a:t>ork/career/school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t</a:t>
              </a:r>
              <a:r>
                <a:rPr lang="en-NL" sz="1500" dirty="0">
                  <a:latin typeface="Times" pitchFamily="2" charset="0"/>
                </a:rPr>
                <a:t>ransport/travel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r</a:t>
              </a:r>
              <a:r>
                <a:rPr lang="en-NL" sz="1500" dirty="0">
                  <a:latin typeface="Times" pitchFamily="2" charset="0"/>
                </a:rPr>
                <a:t>ecreation/sport/art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c</a:t>
              </a:r>
              <a:r>
                <a:rPr lang="en-NL" sz="15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28404" y="3030626"/>
            <a:ext cx="4283314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098274" y="2973069"/>
            <a:ext cx="416819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512891" y="3158688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391050" y="3158688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DC55ABF-D340-0E47-AE08-B84FCD889320}"/>
              </a:ext>
            </a:extLst>
          </p:cNvPr>
          <p:cNvSpPr/>
          <p:nvPr/>
        </p:nvSpPr>
        <p:spPr>
          <a:xfrm>
            <a:off x="175655" y="42472"/>
            <a:ext cx="11806900" cy="6773056"/>
          </a:xfrm>
          <a:prstGeom prst="arc">
            <a:avLst>
              <a:gd name="adj1" fmla="val 16227572"/>
              <a:gd name="adj2" fmla="val 5338447"/>
            </a:avLst>
          </a:prstGeom>
          <a:ln w="1905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1794148-69E2-FC4A-9DC1-9C6E43A53FE8}"/>
              </a:ext>
            </a:extLst>
          </p:cNvPr>
          <p:cNvSpPr/>
          <p:nvPr/>
        </p:nvSpPr>
        <p:spPr>
          <a:xfrm rot="10800000">
            <a:off x="209428" y="42470"/>
            <a:ext cx="11773123" cy="6773056"/>
          </a:xfrm>
          <a:prstGeom prst="arc">
            <a:avLst>
              <a:gd name="adj1" fmla="val 16227572"/>
              <a:gd name="adj2" fmla="val 5338447"/>
            </a:avLst>
          </a:prstGeom>
          <a:ln w="1905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9073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9F93259-6180-2743-804D-8E94512B47CD}"/>
              </a:ext>
            </a:extLst>
          </p:cNvPr>
          <p:cNvSpPr/>
          <p:nvPr/>
        </p:nvSpPr>
        <p:spPr>
          <a:xfrm>
            <a:off x="209439" y="187200"/>
            <a:ext cx="11808389" cy="6110380"/>
          </a:xfrm>
          <a:prstGeom prst="rect">
            <a:avLst/>
          </a:prstGeom>
          <a:gradFill flip="none" rotWithShape="1">
            <a:gsLst>
              <a:gs pos="25000">
                <a:srgbClr val="007EB9"/>
              </a:gs>
              <a:gs pos="75000">
                <a:srgbClr val="4BCDB9"/>
              </a:gs>
            </a:gsLst>
            <a:lin ang="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4954976" y="683930"/>
            <a:ext cx="2318993" cy="5090475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1536152" y="683930"/>
            <a:ext cx="2318993" cy="5090475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1916160"/>
              <a:ext cx="141417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Individual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endParaRPr lang="en-NL" sz="1600" dirty="0">
                <a:latin typeface="Times" pitchFamily="2" charset="0"/>
              </a:endParaRPr>
            </a:p>
            <a:p>
              <a:r>
                <a:rPr lang="en-NL" sz="1600" i="1" strike="sngStrike" dirty="0">
                  <a:latin typeface="Times" pitchFamily="2" charset="0"/>
                </a:rPr>
                <a:t>Social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culture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religion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ethnicity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geography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interventions</a:t>
              </a:r>
            </a:p>
            <a:p>
              <a:r>
                <a:rPr lang="en-NL" sz="1600" strike="sngStrike" dirty="0">
                  <a:latin typeface="Times" pitchFamily="2" charset="0"/>
                </a:rPr>
                <a:t>   economy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373800" y="683930"/>
            <a:ext cx="2431218" cy="5090475"/>
            <a:chOff x="8336478" y="1094472"/>
            <a:chExt cx="2431218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829345" y="1839216"/>
              <a:ext cx="1938351" cy="41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matters/administr.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endParaRPr lang="en-NL" sz="1400" dirty="0">
                <a:latin typeface="Times" pitchFamily="2" charset="0"/>
              </a:endParaRPr>
            </a:p>
            <a:p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41984" y="2882986"/>
            <a:ext cx="3812262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482107" y="2881326"/>
            <a:ext cx="3815580" cy="8309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224410" y="2951716"/>
            <a:ext cx="478972" cy="582148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568928" y="2951716"/>
            <a:ext cx="478972" cy="582148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D2432909-A141-1A4C-ADF9-3E11BB46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8" t="19870" r="22870" b="26772"/>
          <a:stretch/>
        </p:blipFill>
        <p:spPr>
          <a:xfrm>
            <a:off x="4481680" y="6325937"/>
            <a:ext cx="504313" cy="5320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989E8A9-E1F9-614A-917A-3B86404E169B}"/>
              </a:ext>
            </a:extLst>
          </p:cNvPr>
          <p:cNvSpPr txBox="1"/>
          <p:nvPr/>
        </p:nvSpPr>
        <p:spPr>
          <a:xfrm>
            <a:off x="5022695" y="6353864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chrono; development </a:t>
            </a:r>
            <a:endParaRPr lang="en-NL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163DC7-15EF-2745-8257-842AFF6C6B9D}"/>
              </a:ext>
            </a:extLst>
          </p:cNvPr>
          <p:cNvSpPr/>
          <p:nvPr/>
        </p:nvSpPr>
        <p:spPr>
          <a:xfrm>
            <a:off x="209439" y="42472"/>
            <a:ext cx="11773122" cy="6773058"/>
          </a:xfrm>
          <a:prstGeom prst="ellipse">
            <a:avLst/>
          </a:prstGeom>
          <a:gradFill flip="none" rotWithShape="1">
            <a:gsLst>
              <a:gs pos="25000">
                <a:srgbClr val="007EB9"/>
              </a:gs>
              <a:gs pos="75000">
                <a:srgbClr val="4BCDB9"/>
              </a:gs>
            </a:gsLst>
            <a:lin ang="0" scaled="1"/>
            <a:tileRect/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73122"/>
                      <a:gd name="connsiteY0" fmla="*/ 3386529 h 6773058"/>
                      <a:gd name="connsiteX1" fmla="*/ 5886561 w 11773122"/>
                      <a:gd name="connsiteY1" fmla="*/ 0 h 6773058"/>
                      <a:gd name="connsiteX2" fmla="*/ 11773122 w 11773122"/>
                      <a:gd name="connsiteY2" fmla="*/ 3386529 h 6773058"/>
                      <a:gd name="connsiteX3" fmla="*/ 5886561 w 11773122"/>
                      <a:gd name="connsiteY3" fmla="*/ 6773058 h 6773058"/>
                      <a:gd name="connsiteX4" fmla="*/ 0 w 11773122"/>
                      <a:gd name="connsiteY4" fmla="*/ 3386529 h 677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73122" h="6773058" fill="none" extrusionOk="0">
                        <a:moveTo>
                          <a:pt x="0" y="3386529"/>
                        </a:moveTo>
                        <a:cubicBezTo>
                          <a:pt x="230484" y="1543543"/>
                          <a:pt x="2663782" y="-58198"/>
                          <a:pt x="5886561" y="0"/>
                        </a:cubicBezTo>
                        <a:cubicBezTo>
                          <a:pt x="8880420" y="-39386"/>
                          <a:pt x="11512741" y="1761348"/>
                          <a:pt x="11773122" y="3386529"/>
                        </a:cubicBezTo>
                        <a:cubicBezTo>
                          <a:pt x="11738742" y="4928997"/>
                          <a:pt x="8976640" y="6996773"/>
                          <a:pt x="5886561" y="6773058"/>
                        </a:cubicBezTo>
                        <a:cubicBezTo>
                          <a:pt x="2803159" y="6866919"/>
                          <a:pt x="315822" y="5332792"/>
                          <a:pt x="0" y="3386529"/>
                        </a:cubicBezTo>
                        <a:close/>
                      </a:path>
                      <a:path w="11773122" h="6773058" stroke="0" extrusionOk="0">
                        <a:moveTo>
                          <a:pt x="0" y="3386529"/>
                        </a:moveTo>
                        <a:cubicBezTo>
                          <a:pt x="-128242" y="1437098"/>
                          <a:pt x="2514052" y="45582"/>
                          <a:pt x="5886561" y="0"/>
                        </a:cubicBezTo>
                        <a:cubicBezTo>
                          <a:pt x="9323663" y="39167"/>
                          <a:pt x="11707732" y="1518280"/>
                          <a:pt x="11773122" y="3386529"/>
                        </a:cubicBezTo>
                        <a:cubicBezTo>
                          <a:pt x="11387401" y="5633535"/>
                          <a:pt x="9109636" y="6927729"/>
                          <a:pt x="5886561" y="6773058"/>
                        </a:cubicBezTo>
                        <a:cubicBezTo>
                          <a:pt x="2608875" y="6758489"/>
                          <a:pt x="244092" y="5373486"/>
                          <a:pt x="0" y="33865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5124334" y="1207122"/>
            <a:ext cx="1995633" cy="4380660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2182231" y="1207122"/>
            <a:ext cx="1995633" cy="4380660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2593020"/>
              <a:ext cx="2008410" cy="2682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Background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r>
                <a:rPr lang="en-NL" sz="1600" dirty="0">
                  <a:latin typeface="Times" pitchFamily="2" charset="0"/>
                </a:rPr>
                <a:t>   migration reason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066437" y="1207122"/>
            <a:ext cx="2036554" cy="4380660"/>
            <a:chOff x="8336478" y="1094472"/>
            <a:chExt cx="2366545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784024" y="1859348"/>
              <a:ext cx="1918999" cy="3831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matters/admin.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28404" y="3030626"/>
            <a:ext cx="4283314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098274" y="2973069"/>
            <a:ext cx="416819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495638" y="3158688"/>
            <a:ext cx="412184" cy="500973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373797" y="3158688"/>
            <a:ext cx="412184" cy="500973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DC55ABF-D340-0E47-AE08-B84FCD889320}"/>
              </a:ext>
            </a:extLst>
          </p:cNvPr>
          <p:cNvSpPr/>
          <p:nvPr/>
        </p:nvSpPr>
        <p:spPr>
          <a:xfrm>
            <a:off x="175655" y="42472"/>
            <a:ext cx="11806900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1794148-69E2-FC4A-9DC1-9C6E43A53FE8}"/>
              </a:ext>
            </a:extLst>
          </p:cNvPr>
          <p:cNvSpPr/>
          <p:nvPr/>
        </p:nvSpPr>
        <p:spPr>
          <a:xfrm rot="10800000">
            <a:off x="209428" y="42470"/>
            <a:ext cx="11773123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152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163DC7-15EF-2745-8257-842AFF6C6B9D}"/>
              </a:ext>
            </a:extLst>
          </p:cNvPr>
          <p:cNvSpPr/>
          <p:nvPr/>
        </p:nvSpPr>
        <p:spPr>
          <a:xfrm>
            <a:off x="209439" y="42472"/>
            <a:ext cx="11773122" cy="6773058"/>
          </a:xfrm>
          <a:prstGeom prst="ellipse">
            <a:avLst/>
          </a:prstGeom>
          <a:gradFill flip="none" rotWithShape="1">
            <a:gsLst>
              <a:gs pos="54996">
                <a:schemeClr val="bg1">
                  <a:lumMod val="95000"/>
                </a:schemeClr>
              </a:gs>
              <a:gs pos="45000">
                <a:schemeClr val="bg1">
                  <a:lumMod val="95000"/>
                </a:schemeClr>
              </a:gs>
              <a:gs pos="15000">
                <a:schemeClr val="bg1">
                  <a:lumMod val="65000"/>
                </a:schemeClr>
              </a:gs>
              <a:gs pos="85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73122"/>
                      <a:gd name="connsiteY0" fmla="*/ 3386529 h 6773058"/>
                      <a:gd name="connsiteX1" fmla="*/ 5886561 w 11773122"/>
                      <a:gd name="connsiteY1" fmla="*/ 0 h 6773058"/>
                      <a:gd name="connsiteX2" fmla="*/ 11773122 w 11773122"/>
                      <a:gd name="connsiteY2" fmla="*/ 3386529 h 6773058"/>
                      <a:gd name="connsiteX3" fmla="*/ 5886561 w 11773122"/>
                      <a:gd name="connsiteY3" fmla="*/ 6773058 h 6773058"/>
                      <a:gd name="connsiteX4" fmla="*/ 0 w 11773122"/>
                      <a:gd name="connsiteY4" fmla="*/ 3386529 h 677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73122" h="6773058" fill="none" extrusionOk="0">
                        <a:moveTo>
                          <a:pt x="0" y="3386529"/>
                        </a:moveTo>
                        <a:cubicBezTo>
                          <a:pt x="230484" y="1543543"/>
                          <a:pt x="2663782" y="-58198"/>
                          <a:pt x="5886561" y="0"/>
                        </a:cubicBezTo>
                        <a:cubicBezTo>
                          <a:pt x="8880420" y="-39386"/>
                          <a:pt x="11512741" y="1761348"/>
                          <a:pt x="11773122" y="3386529"/>
                        </a:cubicBezTo>
                        <a:cubicBezTo>
                          <a:pt x="11738742" y="4928997"/>
                          <a:pt x="8976640" y="6996773"/>
                          <a:pt x="5886561" y="6773058"/>
                        </a:cubicBezTo>
                        <a:cubicBezTo>
                          <a:pt x="2803159" y="6866919"/>
                          <a:pt x="315822" y="5332792"/>
                          <a:pt x="0" y="3386529"/>
                        </a:cubicBezTo>
                        <a:close/>
                      </a:path>
                      <a:path w="11773122" h="6773058" stroke="0" extrusionOk="0">
                        <a:moveTo>
                          <a:pt x="0" y="3386529"/>
                        </a:moveTo>
                        <a:cubicBezTo>
                          <a:pt x="-128242" y="1437098"/>
                          <a:pt x="2514052" y="45582"/>
                          <a:pt x="5886561" y="0"/>
                        </a:cubicBezTo>
                        <a:cubicBezTo>
                          <a:pt x="9323663" y="39167"/>
                          <a:pt x="11707732" y="1518280"/>
                          <a:pt x="11773122" y="3386529"/>
                        </a:cubicBezTo>
                        <a:cubicBezTo>
                          <a:pt x="11387401" y="5633535"/>
                          <a:pt x="9109636" y="6927729"/>
                          <a:pt x="5886561" y="6773058"/>
                        </a:cubicBezTo>
                        <a:cubicBezTo>
                          <a:pt x="2608875" y="6758489"/>
                          <a:pt x="244092" y="5373486"/>
                          <a:pt x="0" y="33865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5124334" y="1207122"/>
            <a:ext cx="1995633" cy="4380660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2182231" y="1207122"/>
            <a:ext cx="1995633" cy="4380660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2593020"/>
              <a:ext cx="2008410" cy="2682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Background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r>
                <a:rPr lang="en-NL" sz="1600" dirty="0">
                  <a:latin typeface="Times" pitchFamily="2" charset="0"/>
                </a:rPr>
                <a:t>   migration reason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066437" y="1207122"/>
            <a:ext cx="2036554" cy="4380660"/>
            <a:chOff x="8336478" y="1094472"/>
            <a:chExt cx="2366545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784024" y="1859348"/>
              <a:ext cx="1918999" cy="3831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spirituality</a:t>
              </a:r>
            </a:p>
            <a:p>
              <a:pPr>
                <a:lnSpc>
                  <a:spcPct val="150000"/>
                </a:lnSpc>
              </a:pPr>
              <a:r>
                <a:rPr lang="en-NL" sz="1400" dirty="0">
                  <a:latin typeface="Times" pitchFamily="2" charset="0"/>
                </a:rPr>
                <a:t>home/family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h</a:t>
              </a:r>
              <a:r>
                <a:rPr lang="en-NL" sz="1400" dirty="0">
                  <a:latin typeface="Times" pitchFamily="2" charset="0"/>
                </a:rPr>
                <a:t>ealth/care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l</a:t>
              </a:r>
              <a:r>
                <a:rPr lang="en-NL" sz="1400" dirty="0">
                  <a:latin typeface="Times" pitchFamily="2" charset="0"/>
                </a:rPr>
                <a:t>egal matters/admin.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m</a:t>
              </a:r>
              <a:r>
                <a:rPr lang="en-NL" sz="1400" dirty="0">
                  <a:latin typeface="Times" pitchFamily="2" charset="0"/>
                </a:rPr>
                <a:t>oney/finances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e</a:t>
              </a:r>
              <a:r>
                <a:rPr lang="en-NL" sz="1400" dirty="0">
                  <a:latin typeface="Times" pitchFamily="2" charset="0"/>
                </a:rPr>
                <a:t>ntertainment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w</a:t>
              </a:r>
              <a:r>
                <a:rPr lang="en-NL" sz="1400" dirty="0">
                  <a:latin typeface="Times" pitchFamily="2" charset="0"/>
                </a:rPr>
                <a:t>ork/career/school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t</a:t>
              </a:r>
              <a:r>
                <a:rPr lang="en-NL" sz="1400" dirty="0">
                  <a:latin typeface="Times" pitchFamily="2" charset="0"/>
                </a:rPr>
                <a:t>ransport/travel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r</a:t>
              </a:r>
              <a:r>
                <a:rPr lang="en-NL" sz="1400" dirty="0">
                  <a:latin typeface="Times" pitchFamily="2" charset="0"/>
                </a:rPr>
                <a:t>ecreation/sport/art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latin typeface="Times" pitchFamily="2" charset="0"/>
                </a:rPr>
                <a:t>c</a:t>
              </a:r>
              <a:r>
                <a:rPr lang="en-NL" sz="14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28404" y="3030626"/>
            <a:ext cx="4283314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098274" y="2973069"/>
            <a:ext cx="416819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495638" y="3158688"/>
            <a:ext cx="412184" cy="500973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373797" y="3158688"/>
            <a:ext cx="412184" cy="500973"/>
          </a:xfrm>
          <a:prstGeom prst="rightArrow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DC55ABF-D340-0E47-AE08-B84FCD889320}"/>
              </a:ext>
            </a:extLst>
          </p:cNvPr>
          <p:cNvSpPr/>
          <p:nvPr/>
        </p:nvSpPr>
        <p:spPr>
          <a:xfrm>
            <a:off x="175655" y="42472"/>
            <a:ext cx="11806900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1794148-69E2-FC4A-9DC1-9C6E43A53FE8}"/>
              </a:ext>
            </a:extLst>
          </p:cNvPr>
          <p:cNvSpPr/>
          <p:nvPr/>
        </p:nvSpPr>
        <p:spPr>
          <a:xfrm rot="10800000">
            <a:off x="209428" y="42470"/>
            <a:ext cx="11773123" cy="6773056"/>
          </a:xfrm>
          <a:prstGeom prst="arc">
            <a:avLst>
              <a:gd name="adj1" fmla="val 16227572"/>
              <a:gd name="adj2" fmla="val 5338447"/>
            </a:avLst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7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E163DC7-15EF-2745-8257-842AFF6C6B9D}"/>
              </a:ext>
            </a:extLst>
          </p:cNvPr>
          <p:cNvSpPr/>
          <p:nvPr/>
        </p:nvSpPr>
        <p:spPr>
          <a:xfrm>
            <a:off x="209439" y="42472"/>
            <a:ext cx="11773122" cy="6773058"/>
          </a:xfrm>
          <a:prstGeom prst="ellipse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73122"/>
                      <a:gd name="connsiteY0" fmla="*/ 3386529 h 6773058"/>
                      <a:gd name="connsiteX1" fmla="*/ 5886561 w 11773122"/>
                      <a:gd name="connsiteY1" fmla="*/ 0 h 6773058"/>
                      <a:gd name="connsiteX2" fmla="*/ 11773122 w 11773122"/>
                      <a:gd name="connsiteY2" fmla="*/ 3386529 h 6773058"/>
                      <a:gd name="connsiteX3" fmla="*/ 5886561 w 11773122"/>
                      <a:gd name="connsiteY3" fmla="*/ 6773058 h 6773058"/>
                      <a:gd name="connsiteX4" fmla="*/ 0 w 11773122"/>
                      <a:gd name="connsiteY4" fmla="*/ 3386529 h 677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73122" h="6773058" fill="none" extrusionOk="0">
                        <a:moveTo>
                          <a:pt x="0" y="3386529"/>
                        </a:moveTo>
                        <a:cubicBezTo>
                          <a:pt x="230484" y="1543543"/>
                          <a:pt x="2663782" y="-58198"/>
                          <a:pt x="5886561" y="0"/>
                        </a:cubicBezTo>
                        <a:cubicBezTo>
                          <a:pt x="8880420" y="-39386"/>
                          <a:pt x="11512741" y="1761348"/>
                          <a:pt x="11773122" y="3386529"/>
                        </a:cubicBezTo>
                        <a:cubicBezTo>
                          <a:pt x="11738742" y="4928997"/>
                          <a:pt x="8976640" y="6996773"/>
                          <a:pt x="5886561" y="6773058"/>
                        </a:cubicBezTo>
                        <a:cubicBezTo>
                          <a:pt x="2803159" y="6866919"/>
                          <a:pt x="315822" y="5332792"/>
                          <a:pt x="0" y="3386529"/>
                        </a:cubicBezTo>
                        <a:close/>
                      </a:path>
                      <a:path w="11773122" h="6773058" stroke="0" extrusionOk="0">
                        <a:moveTo>
                          <a:pt x="0" y="3386529"/>
                        </a:moveTo>
                        <a:cubicBezTo>
                          <a:pt x="-128242" y="1437098"/>
                          <a:pt x="2514052" y="45582"/>
                          <a:pt x="5886561" y="0"/>
                        </a:cubicBezTo>
                        <a:cubicBezTo>
                          <a:pt x="9323663" y="39167"/>
                          <a:pt x="11707732" y="1518280"/>
                          <a:pt x="11773122" y="3386529"/>
                        </a:cubicBezTo>
                        <a:cubicBezTo>
                          <a:pt x="11387401" y="5633535"/>
                          <a:pt x="9109636" y="6927729"/>
                          <a:pt x="5886561" y="6773058"/>
                        </a:cubicBezTo>
                        <a:cubicBezTo>
                          <a:pt x="2608875" y="6758489"/>
                          <a:pt x="244092" y="5373486"/>
                          <a:pt x="0" y="33865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9E0B1-9B63-6348-800C-D51CDDDE39D2}"/>
              </a:ext>
            </a:extLst>
          </p:cNvPr>
          <p:cNvGrpSpPr/>
          <p:nvPr/>
        </p:nvGrpSpPr>
        <p:grpSpPr>
          <a:xfrm>
            <a:off x="5141587" y="1231185"/>
            <a:ext cx="1995633" cy="4380660"/>
            <a:chOff x="4917654" y="1094472"/>
            <a:chExt cx="2318993" cy="509047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6059C3-73FC-804B-9CBD-8F86B85D5C7F}"/>
                </a:ext>
              </a:extLst>
            </p:cNvPr>
            <p:cNvSpPr/>
            <p:nvPr/>
          </p:nvSpPr>
          <p:spPr>
            <a:xfrm>
              <a:off x="4917654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EFB05-33DD-F94A-B12C-8CEBD34B7188}"/>
                </a:ext>
              </a:extLst>
            </p:cNvPr>
            <p:cNvSpPr txBox="1"/>
            <p:nvPr/>
          </p:nvSpPr>
          <p:spPr>
            <a:xfrm>
              <a:off x="5250641" y="1207594"/>
              <a:ext cx="165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Experience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A977A3-EC22-0545-8ED9-23C95893E962}"/>
                </a:ext>
              </a:extLst>
            </p:cNvPr>
            <p:cNvCxnSpPr/>
            <p:nvPr/>
          </p:nvCxnSpPr>
          <p:spPr>
            <a:xfrm>
              <a:off x="5161179" y="2508490"/>
              <a:ext cx="0" cy="289402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0CDB9B-345F-654C-B5B5-0DC5F75FC77A}"/>
                </a:ext>
              </a:extLst>
            </p:cNvPr>
            <p:cNvSpPr txBox="1"/>
            <p:nvPr/>
          </p:nvSpPr>
          <p:spPr>
            <a:xfrm rot="16200000">
              <a:off x="4822975" y="2104879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internal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2C8835-58CF-9249-A5DF-59AE47554D61}"/>
                </a:ext>
              </a:extLst>
            </p:cNvPr>
            <p:cNvSpPr txBox="1"/>
            <p:nvPr/>
          </p:nvSpPr>
          <p:spPr>
            <a:xfrm rot="16200000">
              <a:off x="4810153" y="5547985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200" dirty="0">
                  <a:latin typeface="Times" pitchFamily="2" charset="0"/>
                </a:rPr>
                <a:t>external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8DBA3-BD65-304E-85BC-F0F1364EB68C}"/>
                </a:ext>
              </a:extLst>
            </p:cNvPr>
            <p:cNvSpPr txBox="1"/>
            <p:nvPr/>
          </p:nvSpPr>
          <p:spPr>
            <a:xfrm>
              <a:off x="5708382" y="2387489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desire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32528D-6452-3847-A747-270B26C4F5AD}"/>
                </a:ext>
              </a:extLst>
            </p:cNvPr>
            <p:cNvSpPr txBox="1"/>
            <p:nvPr/>
          </p:nvSpPr>
          <p:spPr>
            <a:xfrm>
              <a:off x="5309106" y="3639709"/>
              <a:ext cx="6507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821407-7DD2-324A-B645-318440A3FF0F}"/>
                </a:ext>
              </a:extLst>
            </p:cNvPr>
            <p:cNvSpPr txBox="1"/>
            <p:nvPr/>
          </p:nvSpPr>
          <p:spPr>
            <a:xfrm>
              <a:off x="6145561" y="3616950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L" sz="1600" dirty="0">
                  <a:latin typeface="Times" pitchFamily="2" charset="0"/>
                </a:rPr>
                <a:t>cognition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40FBF7-B520-FD4F-9296-C67F63433A77}"/>
                </a:ext>
              </a:extLst>
            </p:cNvPr>
            <p:cNvSpPr txBox="1"/>
            <p:nvPr/>
          </p:nvSpPr>
          <p:spPr>
            <a:xfrm>
              <a:off x="5594569" y="5125242"/>
              <a:ext cx="904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1600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DA887-4A55-6440-BC49-EFB0835AC432}"/>
              </a:ext>
            </a:extLst>
          </p:cNvPr>
          <p:cNvGrpSpPr/>
          <p:nvPr/>
        </p:nvGrpSpPr>
        <p:grpSpPr>
          <a:xfrm>
            <a:off x="2199484" y="1231185"/>
            <a:ext cx="1995633" cy="4380660"/>
            <a:chOff x="1498830" y="1094472"/>
            <a:chExt cx="2318993" cy="50904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BBAC5A-4240-5B49-8EE4-3091A60C1B56}"/>
                </a:ext>
              </a:extLst>
            </p:cNvPr>
            <p:cNvSpPr/>
            <p:nvPr/>
          </p:nvSpPr>
          <p:spPr>
            <a:xfrm>
              <a:off x="1498830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4AD23-DA2E-6745-A231-99FA24EE9C2F}"/>
                </a:ext>
              </a:extLst>
            </p:cNvPr>
            <p:cNvSpPr txBox="1"/>
            <p:nvPr/>
          </p:nvSpPr>
          <p:spPr>
            <a:xfrm>
              <a:off x="2019369" y="1207594"/>
              <a:ext cx="12779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b="1" dirty="0">
                  <a:latin typeface="Times" pitchFamily="2" charset="0"/>
                </a:rPr>
                <a:t>Migrant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859EA-A482-EB4C-8080-74D573519D7E}"/>
                </a:ext>
              </a:extLst>
            </p:cNvPr>
            <p:cNvSpPr txBox="1"/>
            <p:nvPr/>
          </p:nvSpPr>
          <p:spPr>
            <a:xfrm>
              <a:off x="1805049" y="2593020"/>
              <a:ext cx="2008410" cy="2682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1600" i="1" dirty="0">
                  <a:latin typeface="Times" pitchFamily="2" charset="0"/>
                </a:rPr>
                <a:t>Background</a:t>
              </a:r>
            </a:p>
            <a:p>
              <a:r>
                <a:rPr lang="en-US" sz="1600" dirty="0">
                  <a:latin typeface="Times" pitchFamily="2" charset="0"/>
                </a:rPr>
                <a:t>   a</a:t>
              </a:r>
              <a:r>
                <a:rPr lang="en-NL" sz="1600" dirty="0">
                  <a:latin typeface="Times" pitchFamily="2" charset="0"/>
                </a:rPr>
                <a:t>ge</a:t>
              </a:r>
            </a:p>
            <a:p>
              <a:r>
                <a:rPr lang="en-US" sz="1600" dirty="0">
                  <a:latin typeface="Times" pitchFamily="2" charset="0"/>
                </a:rPr>
                <a:t>   g</a:t>
              </a:r>
              <a:r>
                <a:rPr lang="en-NL" sz="1600" dirty="0">
                  <a:latin typeface="Times" pitchFamily="2" charset="0"/>
                </a:rPr>
                <a:t>ender</a:t>
              </a:r>
            </a:p>
            <a:p>
              <a:r>
                <a:rPr lang="en-US" sz="1600" dirty="0">
                  <a:latin typeface="Times" pitchFamily="2" charset="0"/>
                </a:rPr>
                <a:t>   p</a:t>
              </a:r>
              <a:r>
                <a:rPr lang="en-NL" sz="1600" dirty="0">
                  <a:latin typeface="Times" pitchFamily="2" charset="0"/>
                </a:rPr>
                <a:t>ersonality</a:t>
              </a:r>
            </a:p>
            <a:p>
              <a:r>
                <a:rPr lang="en-US" sz="1600" dirty="0">
                  <a:latin typeface="Times" pitchFamily="2" charset="0"/>
                </a:rPr>
                <a:t>   s</a:t>
              </a:r>
              <a:r>
                <a:rPr lang="en-NL" sz="1600" dirty="0">
                  <a:latin typeface="Times" pitchFamily="2" charset="0"/>
                </a:rPr>
                <a:t>kills</a:t>
              </a:r>
            </a:p>
            <a:p>
              <a:r>
                <a:rPr lang="en-NL" sz="1600" dirty="0">
                  <a:latin typeface="Times" pitchFamily="2" charset="0"/>
                </a:rPr>
                <a:t>   knowledge</a:t>
              </a:r>
            </a:p>
            <a:p>
              <a:r>
                <a:rPr lang="en-NL" sz="1600" dirty="0">
                  <a:latin typeface="Times" pitchFamily="2" charset="0"/>
                </a:rPr>
                <a:t>   values</a:t>
              </a:r>
            </a:p>
            <a:p>
              <a:r>
                <a:rPr lang="en-NL" sz="1600" dirty="0">
                  <a:latin typeface="Times" pitchFamily="2" charset="0"/>
                </a:rPr>
                <a:t>   stereotypes</a:t>
              </a:r>
            </a:p>
            <a:p>
              <a:r>
                <a:rPr lang="en-NL" sz="1600" dirty="0">
                  <a:latin typeface="Times" pitchFamily="2" charset="0"/>
                </a:rPr>
                <a:t>   migration reason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C7B44-E27F-8447-8FC7-72FE844509B6}"/>
              </a:ext>
            </a:extLst>
          </p:cNvPr>
          <p:cNvGrpSpPr/>
          <p:nvPr/>
        </p:nvGrpSpPr>
        <p:grpSpPr>
          <a:xfrm>
            <a:off x="8083690" y="1231185"/>
            <a:ext cx="2048072" cy="4380660"/>
            <a:chOff x="8336478" y="1094472"/>
            <a:chExt cx="2379929" cy="509047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490726D-1C5A-ED4B-926C-83A050338A2F}"/>
                </a:ext>
              </a:extLst>
            </p:cNvPr>
            <p:cNvSpPr/>
            <p:nvPr/>
          </p:nvSpPr>
          <p:spPr>
            <a:xfrm>
              <a:off x="8336478" y="1094472"/>
              <a:ext cx="2318993" cy="5090475"/>
            </a:xfrm>
            <a:prstGeom prst="roundRect">
              <a:avLst>
                <a:gd name="adj" fmla="val 6098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FF898E-2C73-6943-A4BB-A4B98EEA6720}"/>
                </a:ext>
              </a:extLst>
            </p:cNvPr>
            <p:cNvSpPr txBox="1"/>
            <p:nvPr/>
          </p:nvSpPr>
          <p:spPr>
            <a:xfrm>
              <a:off x="8881863" y="120759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L" sz="2400" b="1" dirty="0">
                  <a:latin typeface="Times" pitchFamily="2" charset="0"/>
                </a:rPr>
                <a:t>Domain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712A2-A8E0-6348-9D1D-C5365D57F8E7}"/>
                </a:ext>
              </a:extLst>
            </p:cNvPr>
            <p:cNvSpPr txBox="1"/>
            <p:nvPr/>
          </p:nvSpPr>
          <p:spPr>
            <a:xfrm>
              <a:off x="8683781" y="1839300"/>
              <a:ext cx="2032626" cy="409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L" sz="1500" dirty="0">
                  <a:latin typeface="Times" pitchFamily="2" charset="0"/>
                </a:rPr>
                <a:t>spirituality</a:t>
              </a:r>
            </a:p>
            <a:p>
              <a:pPr>
                <a:lnSpc>
                  <a:spcPct val="150000"/>
                </a:lnSpc>
              </a:pPr>
              <a:r>
                <a:rPr lang="en-NL" sz="1500" dirty="0">
                  <a:latin typeface="Times" pitchFamily="2" charset="0"/>
                </a:rPr>
                <a:t>home/family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h</a:t>
              </a:r>
              <a:r>
                <a:rPr lang="en-NL" sz="1500" dirty="0">
                  <a:latin typeface="Times" pitchFamily="2" charset="0"/>
                </a:rPr>
                <a:t>ealth/care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l</a:t>
              </a:r>
              <a:r>
                <a:rPr lang="en-NL" sz="1500" dirty="0">
                  <a:latin typeface="Times" pitchFamily="2" charset="0"/>
                </a:rPr>
                <a:t>egal matters/admin.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m</a:t>
              </a:r>
              <a:r>
                <a:rPr lang="en-NL" sz="1500" dirty="0">
                  <a:latin typeface="Times" pitchFamily="2" charset="0"/>
                </a:rPr>
                <a:t>oney/finances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e</a:t>
              </a:r>
              <a:r>
                <a:rPr lang="en-NL" sz="1500" dirty="0">
                  <a:latin typeface="Times" pitchFamily="2" charset="0"/>
                </a:rPr>
                <a:t>ntertainment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w</a:t>
              </a:r>
              <a:r>
                <a:rPr lang="en-NL" sz="1500" dirty="0">
                  <a:latin typeface="Times" pitchFamily="2" charset="0"/>
                </a:rPr>
                <a:t>ork/career/school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t</a:t>
              </a:r>
              <a:r>
                <a:rPr lang="en-NL" sz="1500" dirty="0">
                  <a:latin typeface="Times" pitchFamily="2" charset="0"/>
                </a:rPr>
                <a:t>ransport/travel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r</a:t>
              </a:r>
              <a:r>
                <a:rPr lang="en-NL" sz="1500" dirty="0">
                  <a:latin typeface="Times" pitchFamily="2" charset="0"/>
                </a:rPr>
                <a:t>ecreation/sport/art</a:t>
              </a:r>
            </a:p>
            <a:p>
              <a:pPr>
                <a:lnSpc>
                  <a:spcPct val="150000"/>
                </a:lnSpc>
              </a:pPr>
              <a:r>
                <a:rPr lang="en-US" sz="1500" dirty="0">
                  <a:latin typeface="Times" pitchFamily="2" charset="0"/>
                </a:rPr>
                <a:t>c</a:t>
              </a:r>
              <a:r>
                <a:rPr lang="en-NL" sz="1500" dirty="0">
                  <a:latin typeface="Times" pitchFamily="2" charset="0"/>
                </a:rPr>
                <a:t>ommunity/politics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4C1B7D-5140-A94B-9FC3-B4C18552D319}"/>
                </a:ext>
              </a:extLst>
            </p:cNvPr>
            <p:cNvCxnSpPr>
              <a:cxnSpLocks/>
              <a:stCxn id="45" idx="1"/>
              <a:endCxn id="46" idx="3"/>
            </p:cNvCxnSpPr>
            <p:nvPr/>
          </p:nvCxnSpPr>
          <p:spPr>
            <a:xfrm>
              <a:off x="8560251" y="2817805"/>
              <a:ext cx="1522" cy="22327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533CC2-244C-9149-AC5B-CB40BF666E67}"/>
                </a:ext>
              </a:extLst>
            </p:cNvPr>
            <p:cNvSpPr txBox="1"/>
            <p:nvPr/>
          </p:nvSpPr>
          <p:spPr>
            <a:xfrm rot="16200000">
              <a:off x="8051137" y="2170192"/>
              <a:ext cx="1018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rivate/micro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6376-43D3-6342-8374-79EBE9DE9523}"/>
                </a:ext>
              </a:extLst>
            </p:cNvPr>
            <p:cNvSpPr txBox="1"/>
            <p:nvPr/>
          </p:nvSpPr>
          <p:spPr>
            <a:xfrm rot="16200000">
              <a:off x="8061475" y="5412384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p</a:t>
              </a:r>
              <a:r>
                <a:rPr lang="en-NL" sz="1200" dirty="0">
                  <a:latin typeface="Times" pitchFamily="2" charset="0"/>
                </a:rPr>
                <a:t>ublic/macro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94A027E-9F86-6442-A103-23EBB7BF6979}"/>
              </a:ext>
            </a:extLst>
          </p:cNvPr>
          <p:cNvSpPr txBox="1"/>
          <p:nvPr/>
        </p:nvSpPr>
        <p:spPr>
          <a:xfrm rot="5400000">
            <a:off x="-1028404" y="3030626"/>
            <a:ext cx="4283314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Heritage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5885-A37D-3242-BEE4-E72C19BAA11B}"/>
              </a:ext>
            </a:extLst>
          </p:cNvPr>
          <p:cNvSpPr txBox="1"/>
          <p:nvPr/>
        </p:nvSpPr>
        <p:spPr>
          <a:xfrm rot="16200000">
            <a:off x="9098274" y="2973069"/>
            <a:ext cx="4168199" cy="830997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L" sz="2400" dirty="0">
                <a:latin typeface="Times" pitchFamily="2" charset="0"/>
              </a:rPr>
              <a:t>Host </a:t>
            </a:r>
            <a:r>
              <a:rPr lang="en-US" sz="2400" dirty="0">
                <a:latin typeface="Times" pitchFamily="2" charset="0"/>
              </a:rPr>
              <a:t>historical and socio-</a:t>
            </a:r>
          </a:p>
          <a:p>
            <a:pPr algn="ctr"/>
            <a:r>
              <a:rPr lang="en-US" sz="2400" dirty="0">
                <a:latin typeface="Times" pitchFamily="2" charset="0"/>
              </a:rPr>
              <a:t>cultural background</a:t>
            </a:r>
            <a:endParaRPr lang="en-NL" sz="2400" dirty="0">
              <a:latin typeface="Times" pitchFamily="2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5649ADF-1294-874D-B46D-22979C289715}"/>
              </a:ext>
            </a:extLst>
          </p:cNvPr>
          <p:cNvSpPr/>
          <p:nvPr/>
        </p:nvSpPr>
        <p:spPr>
          <a:xfrm>
            <a:off x="4512891" y="3182751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F709C1-DA7A-4C4F-9458-1F54F200D239}"/>
              </a:ext>
            </a:extLst>
          </p:cNvPr>
          <p:cNvSpPr/>
          <p:nvPr/>
        </p:nvSpPr>
        <p:spPr>
          <a:xfrm rot="10800000">
            <a:off x="7391050" y="3182751"/>
            <a:ext cx="412184" cy="5009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DC55ABF-D340-0E47-AE08-B84FCD889320}"/>
              </a:ext>
            </a:extLst>
          </p:cNvPr>
          <p:cNvSpPr/>
          <p:nvPr/>
        </p:nvSpPr>
        <p:spPr>
          <a:xfrm>
            <a:off x="175655" y="42472"/>
            <a:ext cx="11806900" cy="6773056"/>
          </a:xfrm>
          <a:prstGeom prst="arc">
            <a:avLst>
              <a:gd name="adj1" fmla="val 16227572"/>
              <a:gd name="adj2" fmla="val 5338447"/>
            </a:avLst>
          </a:prstGeom>
          <a:ln w="1905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1794148-69E2-FC4A-9DC1-9C6E43A53FE8}"/>
              </a:ext>
            </a:extLst>
          </p:cNvPr>
          <p:cNvSpPr/>
          <p:nvPr/>
        </p:nvSpPr>
        <p:spPr>
          <a:xfrm rot="10800000">
            <a:off x="209428" y="42470"/>
            <a:ext cx="11773123" cy="6773056"/>
          </a:xfrm>
          <a:prstGeom prst="arc">
            <a:avLst>
              <a:gd name="adj1" fmla="val 16227572"/>
              <a:gd name="adj2" fmla="val 5338447"/>
            </a:avLst>
          </a:prstGeom>
          <a:ln w="1905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95596D14-64A8-2F4D-8B98-36B0CB2E774F}"/>
              </a:ext>
            </a:extLst>
          </p:cNvPr>
          <p:cNvSpPr/>
          <p:nvPr/>
        </p:nvSpPr>
        <p:spPr>
          <a:xfrm>
            <a:off x="1650929" y="1650770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60C23FA-B7A8-1A44-B3B0-34F56CB833E9}"/>
              </a:ext>
            </a:extLst>
          </p:cNvPr>
          <p:cNvSpPr/>
          <p:nvPr/>
        </p:nvSpPr>
        <p:spPr>
          <a:xfrm>
            <a:off x="1650929" y="2487102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DF524580-FD12-A541-9B71-5F894801501F}"/>
              </a:ext>
            </a:extLst>
          </p:cNvPr>
          <p:cNvSpPr/>
          <p:nvPr/>
        </p:nvSpPr>
        <p:spPr>
          <a:xfrm>
            <a:off x="1650929" y="3323434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CB3CFAA-10E3-DB40-8F9C-374C60910A55}"/>
              </a:ext>
            </a:extLst>
          </p:cNvPr>
          <p:cNvSpPr/>
          <p:nvPr/>
        </p:nvSpPr>
        <p:spPr>
          <a:xfrm>
            <a:off x="1650929" y="4159766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B87F179C-5A0E-B84D-97A5-2F4D549710EC}"/>
              </a:ext>
            </a:extLst>
          </p:cNvPr>
          <p:cNvSpPr/>
          <p:nvPr/>
        </p:nvSpPr>
        <p:spPr>
          <a:xfrm>
            <a:off x="1650929" y="4996099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A321D64-1580-2F44-9B58-6FE1764EFDEA}"/>
              </a:ext>
            </a:extLst>
          </p:cNvPr>
          <p:cNvSpPr/>
          <p:nvPr/>
        </p:nvSpPr>
        <p:spPr>
          <a:xfrm rot="10800000">
            <a:off x="10352159" y="1647893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742E695-F070-9D44-A9D8-69A0451F7400}"/>
              </a:ext>
            </a:extLst>
          </p:cNvPr>
          <p:cNvSpPr/>
          <p:nvPr/>
        </p:nvSpPr>
        <p:spPr>
          <a:xfrm rot="10800000">
            <a:off x="10352159" y="2484225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E505421-8515-0740-92BC-7E6C469281D4}"/>
              </a:ext>
            </a:extLst>
          </p:cNvPr>
          <p:cNvSpPr/>
          <p:nvPr/>
        </p:nvSpPr>
        <p:spPr>
          <a:xfrm rot="10800000">
            <a:off x="10352159" y="3320557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2535ECF-58C5-6E47-B516-B10F92681BA3}"/>
              </a:ext>
            </a:extLst>
          </p:cNvPr>
          <p:cNvSpPr/>
          <p:nvPr/>
        </p:nvSpPr>
        <p:spPr>
          <a:xfrm rot="10800000">
            <a:off x="10352159" y="4156889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5F9E3002-F456-5944-B66F-EE33E8070AFD}"/>
              </a:ext>
            </a:extLst>
          </p:cNvPr>
          <p:cNvSpPr/>
          <p:nvPr/>
        </p:nvSpPr>
        <p:spPr>
          <a:xfrm rot="10800000">
            <a:off x="10352159" y="4993222"/>
            <a:ext cx="280456" cy="211132"/>
          </a:xfrm>
          <a:prstGeom prst="right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129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CD589-DCD6-924F-86D1-15CADC90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06" y="0"/>
            <a:ext cx="9876968" cy="6889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D49348-0380-324E-99AA-7F9B6AD44833}"/>
              </a:ext>
            </a:extLst>
          </p:cNvPr>
          <p:cNvSpPr/>
          <p:nvPr/>
        </p:nvSpPr>
        <p:spPr>
          <a:xfrm>
            <a:off x="3071004" y="2760453"/>
            <a:ext cx="1673524" cy="15700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B7EF0-51AB-B14A-955B-8924DAC59001}"/>
              </a:ext>
            </a:extLst>
          </p:cNvPr>
          <p:cNvSpPr/>
          <p:nvPr/>
        </p:nvSpPr>
        <p:spPr>
          <a:xfrm>
            <a:off x="9696091" y="2740325"/>
            <a:ext cx="1673524" cy="15700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943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CD589-DCD6-924F-86D1-15CADC90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6" y="0"/>
            <a:ext cx="9876968" cy="6889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D24AD-C215-B74F-BD55-A87675B843E2}"/>
              </a:ext>
            </a:extLst>
          </p:cNvPr>
          <p:cNvSpPr/>
          <p:nvPr/>
        </p:nvSpPr>
        <p:spPr>
          <a:xfrm>
            <a:off x="1665515" y="2177165"/>
            <a:ext cx="6629400" cy="2732282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7DBFA-404C-ED4C-96CD-D814F700EE79}"/>
              </a:ext>
            </a:extLst>
          </p:cNvPr>
          <p:cNvSpPr/>
          <p:nvPr/>
        </p:nvSpPr>
        <p:spPr>
          <a:xfrm>
            <a:off x="1687287" y="2775857"/>
            <a:ext cx="2880000" cy="1556657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85138-B391-224A-9E00-BE5AB323D158}"/>
              </a:ext>
            </a:extLst>
          </p:cNvPr>
          <p:cNvSpPr/>
          <p:nvPr/>
        </p:nvSpPr>
        <p:spPr>
          <a:xfrm>
            <a:off x="4990658" y="2748643"/>
            <a:ext cx="2880000" cy="1556657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5CCB1-1CCE-934B-A00E-4B834DE69A9C}"/>
              </a:ext>
            </a:extLst>
          </p:cNvPr>
          <p:cNvCxnSpPr>
            <a:cxnSpLocks/>
          </p:cNvCxnSpPr>
          <p:nvPr/>
        </p:nvCxnSpPr>
        <p:spPr>
          <a:xfrm>
            <a:off x="4567287" y="352697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1E7AFC-C5A6-0C44-9433-BC2B960421ED}"/>
              </a:ext>
            </a:extLst>
          </p:cNvPr>
          <p:cNvCxnSpPr>
            <a:cxnSpLocks/>
          </p:cNvCxnSpPr>
          <p:nvPr/>
        </p:nvCxnSpPr>
        <p:spPr>
          <a:xfrm>
            <a:off x="7870658" y="352697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D97665-3D5A-C342-AD03-399091C76CCA}"/>
              </a:ext>
            </a:extLst>
          </p:cNvPr>
          <p:cNvCxnSpPr>
            <a:cxnSpLocks/>
          </p:cNvCxnSpPr>
          <p:nvPr/>
        </p:nvCxnSpPr>
        <p:spPr>
          <a:xfrm flipV="1">
            <a:off x="3876774" y="4332514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52DB3A-A8B4-9840-984E-FFD4627D3211}"/>
              </a:ext>
            </a:extLst>
          </p:cNvPr>
          <p:cNvCxnSpPr>
            <a:cxnSpLocks/>
          </p:cNvCxnSpPr>
          <p:nvPr/>
        </p:nvCxnSpPr>
        <p:spPr>
          <a:xfrm>
            <a:off x="3848830" y="2177185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C8040-B443-4F43-A388-0B24A59BF81D}"/>
              </a:ext>
            </a:extLst>
          </p:cNvPr>
          <p:cNvCxnSpPr>
            <a:cxnSpLocks/>
          </p:cNvCxnSpPr>
          <p:nvPr/>
        </p:nvCxnSpPr>
        <p:spPr>
          <a:xfrm flipV="1">
            <a:off x="6472286" y="4332514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3247CF-556D-E14E-8C7D-893B586AA969}"/>
              </a:ext>
            </a:extLst>
          </p:cNvPr>
          <p:cNvCxnSpPr>
            <a:cxnSpLocks/>
          </p:cNvCxnSpPr>
          <p:nvPr/>
        </p:nvCxnSpPr>
        <p:spPr>
          <a:xfrm>
            <a:off x="6396087" y="2177165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C947B8-C5E9-F244-B94A-9946CD1C0072}"/>
              </a:ext>
            </a:extLst>
          </p:cNvPr>
          <p:cNvSpPr txBox="1"/>
          <p:nvPr/>
        </p:nvSpPr>
        <p:spPr>
          <a:xfrm>
            <a:off x="1763489" y="2856519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u="sng" dirty="0">
                <a:latin typeface="Times" pitchFamily="2" charset="0"/>
              </a:rPr>
              <a:t>Acculturation Domain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5E1F9-85FE-3340-BCAC-7AD55E1611E7}"/>
              </a:ext>
            </a:extLst>
          </p:cNvPr>
          <p:cNvSpPr txBox="1"/>
          <p:nvPr/>
        </p:nvSpPr>
        <p:spPr>
          <a:xfrm>
            <a:off x="5111290" y="2856519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u="sng" dirty="0">
                <a:latin typeface="Times" pitchFamily="2" charset="0"/>
              </a:rPr>
              <a:t>Acculturation Experience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182FF-ECEF-6B40-BC60-04F3C484A3BF}"/>
              </a:ext>
            </a:extLst>
          </p:cNvPr>
          <p:cNvSpPr txBox="1"/>
          <p:nvPr/>
        </p:nvSpPr>
        <p:spPr>
          <a:xfrm>
            <a:off x="5131537" y="335377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Desire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Affect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6E029-5E1E-164F-8F38-B310E4D5883D}"/>
              </a:ext>
            </a:extLst>
          </p:cNvPr>
          <p:cNvSpPr txBox="1"/>
          <p:nvPr/>
        </p:nvSpPr>
        <p:spPr>
          <a:xfrm>
            <a:off x="6273364" y="335377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Cognition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Behavior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4E917-622B-BF4D-A052-FAD678B59E1C}"/>
              </a:ext>
            </a:extLst>
          </p:cNvPr>
          <p:cNvSpPr txBox="1"/>
          <p:nvPr/>
        </p:nvSpPr>
        <p:spPr>
          <a:xfrm>
            <a:off x="1794200" y="3277568"/>
            <a:ext cx="1229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Home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Entertain.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Health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3F57CB-3D98-3042-AAF7-25C7883AF3CB}"/>
              </a:ext>
            </a:extLst>
          </p:cNvPr>
          <p:cNvSpPr txBox="1"/>
          <p:nvPr/>
        </p:nvSpPr>
        <p:spPr>
          <a:xfrm>
            <a:off x="3052390" y="3277568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Work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Recreation</a:t>
            </a:r>
          </a:p>
          <a:p>
            <a:pPr marL="139700" indent="-139700">
              <a:buFont typeface="Arial" panose="020B0604020202020204" pitchFamily="34" charset="0"/>
              <a:buChar char="•"/>
            </a:pPr>
            <a:r>
              <a:rPr lang="en-NL" dirty="0">
                <a:latin typeface="Times" pitchFamily="2" charset="0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48112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CD589-DCD6-924F-86D1-15CADC90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6" y="0"/>
            <a:ext cx="9876968" cy="6889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D24AD-C215-B74F-BD55-A87675B843E2}"/>
              </a:ext>
            </a:extLst>
          </p:cNvPr>
          <p:cNvSpPr/>
          <p:nvPr/>
        </p:nvSpPr>
        <p:spPr>
          <a:xfrm>
            <a:off x="1665515" y="2177165"/>
            <a:ext cx="6629400" cy="2732282"/>
          </a:xfrm>
          <a:prstGeom prst="rect">
            <a:avLst/>
          </a:prstGeom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5CCB1-1CCE-934B-A00E-4B834DE69A9C}"/>
              </a:ext>
            </a:extLst>
          </p:cNvPr>
          <p:cNvCxnSpPr>
            <a:cxnSpLocks/>
          </p:cNvCxnSpPr>
          <p:nvPr/>
        </p:nvCxnSpPr>
        <p:spPr>
          <a:xfrm>
            <a:off x="4567287" y="352697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1E7AFC-C5A6-0C44-9433-BC2B960421ED}"/>
              </a:ext>
            </a:extLst>
          </p:cNvPr>
          <p:cNvCxnSpPr>
            <a:cxnSpLocks/>
          </p:cNvCxnSpPr>
          <p:nvPr/>
        </p:nvCxnSpPr>
        <p:spPr>
          <a:xfrm>
            <a:off x="7870658" y="3526972"/>
            <a:ext cx="432000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D97665-3D5A-C342-AD03-399091C76CCA}"/>
              </a:ext>
            </a:extLst>
          </p:cNvPr>
          <p:cNvCxnSpPr>
            <a:cxnSpLocks/>
          </p:cNvCxnSpPr>
          <p:nvPr/>
        </p:nvCxnSpPr>
        <p:spPr>
          <a:xfrm flipV="1">
            <a:off x="3876774" y="4332514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52DB3A-A8B4-9840-984E-FFD4627D3211}"/>
              </a:ext>
            </a:extLst>
          </p:cNvPr>
          <p:cNvCxnSpPr>
            <a:cxnSpLocks/>
          </p:cNvCxnSpPr>
          <p:nvPr/>
        </p:nvCxnSpPr>
        <p:spPr>
          <a:xfrm>
            <a:off x="3848830" y="2177185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C8040-B443-4F43-A388-0B24A59BF81D}"/>
              </a:ext>
            </a:extLst>
          </p:cNvPr>
          <p:cNvCxnSpPr>
            <a:cxnSpLocks/>
          </p:cNvCxnSpPr>
          <p:nvPr/>
        </p:nvCxnSpPr>
        <p:spPr>
          <a:xfrm flipV="1">
            <a:off x="6472286" y="4332514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3247CF-556D-E14E-8C7D-893B586AA969}"/>
              </a:ext>
            </a:extLst>
          </p:cNvPr>
          <p:cNvCxnSpPr>
            <a:cxnSpLocks/>
          </p:cNvCxnSpPr>
          <p:nvPr/>
        </p:nvCxnSpPr>
        <p:spPr>
          <a:xfrm>
            <a:off x="6396087" y="2177165"/>
            <a:ext cx="0" cy="5760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12EB83F-D53E-4A4F-A0B2-329C2C4C791C}"/>
              </a:ext>
            </a:extLst>
          </p:cNvPr>
          <p:cNvGrpSpPr/>
          <p:nvPr/>
        </p:nvGrpSpPr>
        <p:grpSpPr>
          <a:xfrm>
            <a:off x="1685030" y="2748643"/>
            <a:ext cx="2880000" cy="1556657"/>
            <a:chOff x="4990658" y="2748643"/>
            <a:chExt cx="2880000" cy="15566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E85138-B391-224A-9E00-BE5AB323D158}"/>
                </a:ext>
              </a:extLst>
            </p:cNvPr>
            <p:cNvSpPr/>
            <p:nvPr/>
          </p:nvSpPr>
          <p:spPr>
            <a:xfrm>
              <a:off x="4990658" y="2748643"/>
              <a:ext cx="2880000" cy="1556657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45E1F9-85FE-3340-BCAC-7AD55E1611E7}"/>
                </a:ext>
              </a:extLst>
            </p:cNvPr>
            <p:cNvSpPr txBox="1"/>
            <p:nvPr/>
          </p:nvSpPr>
          <p:spPr>
            <a:xfrm>
              <a:off x="5111290" y="2856519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u="sng" dirty="0">
                  <a:latin typeface="Times" pitchFamily="2" charset="0"/>
                </a:rPr>
                <a:t>Acculturation Experience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182FF-ECEF-6B40-BC60-04F3C484A3BF}"/>
                </a:ext>
              </a:extLst>
            </p:cNvPr>
            <p:cNvSpPr txBox="1"/>
            <p:nvPr/>
          </p:nvSpPr>
          <p:spPr>
            <a:xfrm>
              <a:off x="5131537" y="3353770"/>
              <a:ext cx="928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Desire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Affect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6E029-5E1E-164F-8F38-B310E4D5883D}"/>
                </a:ext>
              </a:extLst>
            </p:cNvPr>
            <p:cNvSpPr txBox="1"/>
            <p:nvPr/>
          </p:nvSpPr>
          <p:spPr>
            <a:xfrm>
              <a:off x="6273364" y="3353770"/>
              <a:ext cx="1249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Cognition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Behavior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94CC52-25CC-2942-8D84-AB3D3907B6C7}"/>
              </a:ext>
            </a:extLst>
          </p:cNvPr>
          <p:cNvGrpSpPr/>
          <p:nvPr/>
        </p:nvGrpSpPr>
        <p:grpSpPr>
          <a:xfrm>
            <a:off x="4982915" y="2775857"/>
            <a:ext cx="2880000" cy="1556657"/>
            <a:chOff x="1687287" y="2775857"/>
            <a:chExt cx="2880000" cy="15566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37DBFA-404C-ED4C-96CD-D814F700EE79}"/>
                </a:ext>
              </a:extLst>
            </p:cNvPr>
            <p:cNvSpPr/>
            <p:nvPr/>
          </p:nvSpPr>
          <p:spPr>
            <a:xfrm>
              <a:off x="1687287" y="2775857"/>
              <a:ext cx="2880000" cy="1556657"/>
            </a:xfrm>
            <a:prstGeom prst="rect">
              <a:avLst/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C947B8-C5E9-F244-B94A-9946CD1C0072}"/>
                </a:ext>
              </a:extLst>
            </p:cNvPr>
            <p:cNvSpPr txBox="1"/>
            <p:nvPr/>
          </p:nvSpPr>
          <p:spPr>
            <a:xfrm>
              <a:off x="1763489" y="2856519"/>
              <a:ext cx="2480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u="sng" dirty="0">
                  <a:latin typeface="Times" pitchFamily="2" charset="0"/>
                </a:rPr>
                <a:t>in Acculturation Domain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4E917-622B-BF4D-A052-FAD678B59E1C}"/>
                </a:ext>
              </a:extLst>
            </p:cNvPr>
            <p:cNvSpPr txBox="1"/>
            <p:nvPr/>
          </p:nvSpPr>
          <p:spPr>
            <a:xfrm>
              <a:off x="1794200" y="3277568"/>
              <a:ext cx="12298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Home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Entertain.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Health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3F57CB-3D98-3042-AAF7-25C7883AF3CB}"/>
                </a:ext>
              </a:extLst>
            </p:cNvPr>
            <p:cNvSpPr txBox="1"/>
            <p:nvPr/>
          </p:nvSpPr>
          <p:spPr>
            <a:xfrm>
              <a:off x="3052390" y="3277568"/>
              <a:ext cx="14285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Work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Recreation</a:t>
              </a:r>
            </a:p>
            <a:p>
              <a:pPr marL="139700" indent="-139700">
                <a:buFont typeface="Arial" panose="020B0604020202020204" pitchFamily="34" charset="0"/>
                <a:buChar char="•"/>
              </a:pPr>
              <a:r>
                <a:rPr lang="en-NL" dirty="0">
                  <a:latin typeface="Times" pitchFamily="2" charset="0"/>
                </a:rPr>
                <a:t>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445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1172</Words>
  <Application>Microsoft Macintosh PowerPoint</Application>
  <PresentationFormat>Widescreen</PresentationFormat>
  <Paragraphs>478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Jannis Kreienkamp</dc:creator>
  <cp:lastModifiedBy>Jannis Kreienkamp</cp:lastModifiedBy>
  <cp:revision>41</cp:revision>
  <dcterms:created xsi:type="dcterms:W3CDTF">2020-11-21T16:38:56Z</dcterms:created>
  <dcterms:modified xsi:type="dcterms:W3CDTF">2020-12-10T09:43:42Z</dcterms:modified>
</cp:coreProperties>
</file>